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4"/>
  </p:notesMasterIdLst>
  <p:sldIdLst>
    <p:sldId id="313" r:id="rId2"/>
    <p:sldId id="257" r:id="rId3"/>
    <p:sldId id="329" r:id="rId4"/>
    <p:sldId id="314" r:id="rId5"/>
    <p:sldId id="330" r:id="rId6"/>
    <p:sldId id="332" r:id="rId7"/>
    <p:sldId id="323" r:id="rId8"/>
    <p:sldId id="337" r:id="rId9"/>
    <p:sldId id="469" r:id="rId10"/>
    <p:sldId id="331" r:id="rId11"/>
    <p:sldId id="458" r:id="rId12"/>
    <p:sldId id="333" r:id="rId13"/>
    <p:sldId id="334" r:id="rId14"/>
    <p:sldId id="459" r:id="rId15"/>
    <p:sldId id="338" r:id="rId16"/>
    <p:sldId id="346" r:id="rId17"/>
    <p:sldId id="347" r:id="rId18"/>
    <p:sldId id="405" r:id="rId19"/>
    <p:sldId id="342" r:id="rId20"/>
    <p:sldId id="341" r:id="rId21"/>
    <p:sldId id="339" r:id="rId22"/>
    <p:sldId id="409" r:id="rId23"/>
    <p:sldId id="470" r:id="rId24"/>
    <p:sldId id="343" r:id="rId25"/>
    <p:sldId id="344" r:id="rId26"/>
    <p:sldId id="447" r:id="rId27"/>
    <p:sldId id="379" r:id="rId28"/>
    <p:sldId id="448" r:id="rId29"/>
    <p:sldId id="449" r:id="rId30"/>
    <p:sldId id="451" r:id="rId31"/>
    <p:sldId id="450" r:id="rId32"/>
    <p:sldId id="452" r:id="rId33"/>
    <p:sldId id="457" r:id="rId34"/>
    <p:sldId id="453" r:id="rId35"/>
    <p:sldId id="454" r:id="rId36"/>
    <p:sldId id="437" r:id="rId37"/>
    <p:sldId id="410" r:id="rId38"/>
    <p:sldId id="439" r:id="rId39"/>
    <p:sldId id="446" r:id="rId40"/>
    <p:sldId id="435" r:id="rId41"/>
    <p:sldId id="440" r:id="rId42"/>
    <p:sldId id="460" r:id="rId43"/>
    <p:sldId id="461" r:id="rId44"/>
    <p:sldId id="465" r:id="rId45"/>
    <p:sldId id="445" r:id="rId46"/>
    <p:sldId id="428" r:id="rId47"/>
    <p:sldId id="441" r:id="rId48"/>
    <p:sldId id="432" r:id="rId49"/>
    <p:sldId id="430" r:id="rId50"/>
    <p:sldId id="443" r:id="rId51"/>
    <p:sldId id="463" r:id="rId52"/>
    <p:sldId id="404" r:id="rId53"/>
    <p:sldId id="412" r:id="rId54"/>
    <p:sldId id="464" r:id="rId55"/>
    <p:sldId id="468" r:id="rId56"/>
    <p:sldId id="467" r:id="rId57"/>
    <p:sldId id="413" r:id="rId58"/>
    <p:sldId id="434" r:id="rId59"/>
    <p:sldId id="431" r:id="rId60"/>
    <p:sldId id="466" r:id="rId61"/>
    <p:sldId id="336" r:id="rId62"/>
    <p:sldId id="335" r:id="rId63"/>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81" d="100"/>
          <a:sy n="81" d="100"/>
        </p:scale>
        <p:origin x="152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245" name="PlaceHolder 2"/>
          <p:cNvSpPr>
            <a:spLocks noGrp="1"/>
          </p:cNvSpPr>
          <p:nvPr>
            <p:ph type="hdr"/>
          </p:nvPr>
        </p:nvSpPr>
        <p:spPr>
          <a:xfrm>
            <a:off x="0" y="0"/>
            <a:ext cx="3372840" cy="502560"/>
          </a:xfrm>
          <a:prstGeom prst="rect">
            <a:avLst/>
          </a:prstGeom>
        </p:spPr>
        <p:txBody>
          <a:bodyPr lIns="0" tIns="0" rIns="0" bIns="0"/>
          <a:lstStyle/>
          <a:p>
            <a:r>
              <a:rPr lang="en-US" sz="1400" dirty="0">
                <a:latin typeface="Times New Roman"/>
              </a:rPr>
              <a:t>&lt;header&gt;</a:t>
            </a:r>
            <a:endParaRPr dirty="0"/>
          </a:p>
        </p:txBody>
      </p:sp>
      <p:sp>
        <p:nvSpPr>
          <p:cNvPr id="246" name="PlaceHolder 3"/>
          <p:cNvSpPr>
            <a:spLocks noGrp="1"/>
          </p:cNvSpPr>
          <p:nvPr>
            <p:ph type="dt"/>
          </p:nvPr>
        </p:nvSpPr>
        <p:spPr>
          <a:xfrm>
            <a:off x="4399200" y="0"/>
            <a:ext cx="3372840" cy="502560"/>
          </a:xfrm>
          <a:prstGeom prst="rect">
            <a:avLst/>
          </a:prstGeom>
        </p:spPr>
        <p:txBody>
          <a:bodyPr lIns="0" tIns="0" rIns="0" bIns="0"/>
          <a:lstStyle/>
          <a:p>
            <a:pPr algn="r"/>
            <a:r>
              <a:rPr lang="en-US" sz="1400" dirty="0">
                <a:latin typeface="Times New Roman"/>
              </a:rPr>
              <a:t>&lt;date/time&gt;</a:t>
            </a:r>
            <a:endParaRPr dirty="0"/>
          </a:p>
        </p:txBody>
      </p:sp>
      <p:sp>
        <p:nvSpPr>
          <p:cNvPr id="247" name="PlaceHolder 4"/>
          <p:cNvSpPr>
            <a:spLocks noGrp="1"/>
          </p:cNvSpPr>
          <p:nvPr>
            <p:ph type="ftr"/>
          </p:nvPr>
        </p:nvSpPr>
        <p:spPr>
          <a:xfrm>
            <a:off x="0" y="9555480"/>
            <a:ext cx="3372840" cy="502560"/>
          </a:xfrm>
          <a:prstGeom prst="rect">
            <a:avLst/>
          </a:prstGeom>
        </p:spPr>
        <p:txBody>
          <a:bodyPr lIns="0" tIns="0" rIns="0" bIns="0" anchor="b"/>
          <a:lstStyle/>
          <a:p>
            <a:r>
              <a:rPr lang="en-US" sz="1400" dirty="0">
                <a:latin typeface="Times New Roman"/>
              </a:rPr>
              <a:t>&lt;footer&gt;</a:t>
            </a:r>
            <a:endParaRPr dirty="0"/>
          </a:p>
        </p:txBody>
      </p:sp>
      <p:sp>
        <p:nvSpPr>
          <p:cNvPr id="248" name="PlaceHolder 5"/>
          <p:cNvSpPr>
            <a:spLocks noGrp="1"/>
          </p:cNvSpPr>
          <p:nvPr>
            <p:ph type="sldNum"/>
          </p:nvPr>
        </p:nvSpPr>
        <p:spPr>
          <a:xfrm>
            <a:off x="4399200" y="9555480"/>
            <a:ext cx="3372840" cy="502560"/>
          </a:xfrm>
          <a:prstGeom prst="rect">
            <a:avLst/>
          </a:prstGeom>
        </p:spPr>
        <p:txBody>
          <a:bodyPr lIns="0" tIns="0" rIns="0" bIns="0" anchor="b"/>
          <a:lstStyle/>
          <a:p>
            <a:pPr algn="r"/>
            <a:fld id="{3A813FCC-2FF6-44DE-BACE-B7F1966E4693}" type="slidenum">
              <a:rPr lang="en-US" sz="1400">
                <a:latin typeface="Times New Roman"/>
              </a:rPr>
              <a:t>‹#›</a:t>
            </a:fld>
            <a:endParaRPr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2" name="Picture 1" descr="A close up of a sign&#10;&#10;Description automatically generated">
            <a:extLst>
              <a:ext uri="{FF2B5EF4-FFF2-40B4-BE49-F238E27FC236}">
                <a16:creationId xmlns:a16="http://schemas.microsoft.com/office/drawing/2014/main" id="{B409330A-03D2-44DF-AEF6-136F6C46946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72" name="PlaceHolder 3"/>
          <p:cNvSpPr>
            <a:spLocks noGrp="1"/>
          </p:cNvSpPr>
          <p:nvPr>
            <p:ph type="body"/>
          </p:nvPr>
        </p:nvSpPr>
        <p:spPr>
          <a:xfrm>
            <a:off x="457200" y="3682080"/>
            <a:ext cx="8229240" cy="1896840"/>
          </a:xfrm>
          <a:prstGeom prst="rect">
            <a:avLst/>
          </a:prstGeom>
        </p:spPr>
        <p:txBody>
          <a:bodyPr lIns="0" tIns="0" rIns="0" bIns="0"/>
          <a:lstStyle/>
          <a:p>
            <a:endParaRPr/>
          </a:p>
        </p:txBody>
      </p:sp>
      <p:pic>
        <p:nvPicPr>
          <p:cNvPr id="6" name="Picture 5" descr="A close up of a sign&#10;&#10;Description automatically generated">
            <a:extLst>
              <a:ext uri="{FF2B5EF4-FFF2-40B4-BE49-F238E27FC236}">
                <a16:creationId xmlns:a16="http://schemas.microsoft.com/office/drawing/2014/main" id="{AD517846-2190-4C25-BAA6-406B7A56AF6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76"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77" name="PlaceHolder 5"/>
          <p:cNvSpPr>
            <a:spLocks noGrp="1"/>
          </p:cNvSpPr>
          <p:nvPr>
            <p:ph type="body"/>
          </p:nvPr>
        </p:nvSpPr>
        <p:spPr>
          <a:xfrm>
            <a:off x="457200" y="3682080"/>
            <a:ext cx="4015800" cy="1896840"/>
          </a:xfrm>
          <a:prstGeom prst="rect">
            <a:avLst/>
          </a:prstGeom>
        </p:spPr>
        <p:txBody>
          <a:bodyPr lIns="0" tIns="0" rIns="0" bIns="0"/>
          <a:lstStyle/>
          <a:p>
            <a:endParaRPr/>
          </a:p>
        </p:txBody>
      </p:sp>
      <p:pic>
        <p:nvPicPr>
          <p:cNvPr id="8" name="Picture 7" descr="A close up of a sign&#10;&#10;Description automatically generated">
            <a:extLst>
              <a:ext uri="{FF2B5EF4-FFF2-40B4-BE49-F238E27FC236}">
                <a16:creationId xmlns:a16="http://schemas.microsoft.com/office/drawing/2014/main" id="{8B58D542-2FF7-4020-B83D-93926B05D79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pic>
        <p:nvPicPr>
          <p:cNvPr id="5" name="Picture 4" descr="A close up of a sign&#10;&#10;Description automatically generated">
            <a:extLst>
              <a:ext uri="{FF2B5EF4-FFF2-40B4-BE49-F238E27FC236}">
                <a16:creationId xmlns:a16="http://schemas.microsoft.com/office/drawing/2014/main" id="{015D0442-AA83-4058-8741-BA3310A70D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604520"/>
            <a:ext cx="8229240" cy="3977280"/>
          </a:xfrm>
          <a:prstGeom prst="rect">
            <a:avLst/>
          </a:prstGeom>
        </p:spPr>
        <p:txBody>
          <a:bodyPr lIns="0" tIns="0" rIns="0" bIns="0"/>
          <a:lstStyle/>
          <a:p>
            <a:endParaRPr/>
          </a:p>
        </p:txBody>
      </p:sp>
      <p:pic>
        <p:nvPicPr>
          <p:cNvPr id="5" name="Picture 4" descr="A close up of a sign&#10;&#10;Description automatically generated">
            <a:extLst>
              <a:ext uri="{FF2B5EF4-FFF2-40B4-BE49-F238E27FC236}">
                <a16:creationId xmlns:a16="http://schemas.microsoft.com/office/drawing/2014/main" id="{88CBADBA-DA96-4E88-8F1F-2DDAC5A969C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lstStyle/>
          <a:p>
            <a:endParaRPr/>
          </a:p>
        </p:txBody>
      </p:sp>
      <p:pic>
        <p:nvPicPr>
          <p:cNvPr id="6" name="Picture 5" descr="A close up of a sign&#10;&#10;Description automatically generated">
            <a:extLst>
              <a:ext uri="{FF2B5EF4-FFF2-40B4-BE49-F238E27FC236}">
                <a16:creationId xmlns:a16="http://schemas.microsoft.com/office/drawing/2014/main" id="{B7C3502E-E863-4679-AB9E-E8116BEFD49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pic>
        <p:nvPicPr>
          <p:cNvPr id="4" name="Picture 3" descr="A close up of a sign&#10;&#10;Description automatically generated">
            <a:extLst>
              <a:ext uri="{FF2B5EF4-FFF2-40B4-BE49-F238E27FC236}">
                <a16:creationId xmlns:a16="http://schemas.microsoft.com/office/drawing/2014/main" id="{92736E47-5318-4328-BAE5-F41EBE0494A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pic>
        <p:nvPicPr>
          <p:cNvPr id="4" name="Picture 3" descr="A close up of a sign&#10;&#10;Description automatically generated">
            <a:extLst>
              <a:ext uri="{FF2B5EF4-FFF2-40B4-BE49-F238E27FC236}">
                <a16:creationId xmlns:a16="http://schemas.microsoft.com/office/drawing/2014/main" id="{D8995A62-CD65-4F9B-9002-758528AE231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0"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61" name="PlaceHolder 4"/>
          <p:cNvSpPr>
            <a:spLocks noGrp="1"/>
          </p:cNvSpPr>
          <p:nvPr>
            <p:ph type="body"/>
          </p:nvPr>
        </p:nvSpPr>
        <p:spPr>
          <a:xfrm>
            <a:off x="4674240" y="1604520"/>
            <a:ext cx="4015800" cy="3977280"/>
          </a:xfrm>
          <a:prstGeom prst="rect">
            <a:avLst/>
          </a:prstGeom>
        </p:spPr>
        <p:txBody>
          <a:bodyPr lIns="0" tIns="0" rIns="0" bIns="0"/>
          <a:lstStyle/>
          <a:p>
            <a:endParaRPr/>
          </a:p>
        </p:txBody>
      </p:sp>
      <p:pic>
        <p:nvPicPr>
          <p:cNvPr id="7" name="Picture 6" descr="A close up of a sign&#10;&#10;Description automatically generated">
            <a:extLst>
              <a:ext uri="{FF2B5EF4-FFF2-40B4-BE49-F238E27FC236}">
                <a16:creationId xmlns:a16="http://schemas.microsoft.com/office/drawing/2014/main" id="{6E1C56A3-9390-412D-B778-8AF94BEE53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5" name="PlaceHolder 4"/>
          <p:cNvSpPr>
            <a:spLocks noGrp="1"/>
          </p:cNvSpPr>
          <p:nvPr>
            <p:ph type="body"/>
          </p:nvPr>
        </p:nvSpPr>
        <p:spPr>
          <a:xfrm>
            <a:off x="4674240" y="3682080"/>
            <a:ext cx="4015800" cy="1896840"/>
          </a:xfrm>
          <a:prstGeom prst="rect">
            <a:avLst/>
          </a:prstGeom>
        </p:spPr>
        <p:txBody>
          <a:bodyPr lIns="0" tIns="0" rIns="0" bIns="0"/>
          <a:lstStyle/>
          <a:p>
            <a:endParaRPr/>
          </a:p>
        </p:txBody>
      </p:sp>
      <p:pic>
        <p:nvPicPr>
          <p:cNvPr id="7" name="Picture 6" descr="A close up of a sign&#10;&#10;Description automatically generated">
            <a:extLst>
              <a:ext uri="{FF2B5EF4-FFF2-40B4-BE49-F238E27FC236}">
                <a16:creationId xmlns:a16="http://schemas.microsoft.com/office/drawing/2014/main" id="{E3C1FA56-CC50-44DA-9A6F-E903B8078AF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9" name="PlaceHolder 4"/>
          <p:cNvSpPr>
            <a:spLocks noGrp="1"/>
          </p:cNvSpPr>
          <p:nvPr>
            <p:ph type="body"/>
          </p:nvPr>
        </p:nvSpPr>
        <p:spPr>
          <a:xfrm>
            <a:off x="457200" y="3682080"/>
            <a:ext cx="8229240" cy="1896840"/>
          </a:xfrm>
          <a:prstGeom prst="rect">
            <a:avLst/>
          </a:prstGeom>
        </p:spPr>
        <p:txBody>
          <a:bodyPr lIns="0" tIns="0" rIns="0" bIns="0"/>
          <a:lstStyle/>
          <a:p>
            <a:endParaRPr/>
          </a:p>
        </p:txBody>
      </p:sp>
      <p:pic>
        <p:nvPicPr>
          <p:cNvPr id="7" name="Picture 6" descr="A close up of a sign&#10;&#10;Description automatically generated">
            <a:extLst>
              <a:ext uri="{FF2B5EF4-FFF2-40B4-BE49-F238E27FC236}">
                <a16:creationId xmlns:a16="http://schemas.microsoft.com/office/drawing/2014/main" id="{FE614BC6-5EFC-4F1A-B66D-42CD361DA1D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66903"/>
          <a:stretch/>
        </p:blipFill>
        <p:spPr>
          <a:xfrm>
            <a:off x="8351082" y="6232849"/>
            <a:ext cx="635790" cy="52251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a:latin typeface="Arial"/>
              </a:rPr>
              <a:t>Click to edit the title text format</a:t>
            </a:r>
            <a:endParaRPr/>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cugu/awesome-forensics" TargetMode="External"/><Relationship Id="rId13" Type="http://schemas.openxmlformats.org/officeDocument/2006/relationships/hyperlink" Target="https://oasis-open.github.io/cti-documentation/stix/intro" TargetMode="External"/><Relationship Id="rId3" Type="http://schemas.openxmlformats.org/officeDocument/2006/relationships/hyperlink" Target="https://forensics.cert.org/" TargetMode="External"/><Relationship Id="rId7" Type="http://schemas.openxmlformats.org/officeDocument/2006/relationships/hyperlink" Target="https://www.forensicfocus.com/images-and-challenges" TargetMode="External"/><Relationship Id="rId12" Type="http://schemas.openxmlformats.org/officeDocument/2006/relationships/hyperlink" Target="https://onedrive.live.com/?id=5694A755C9C6A175!106&amp;cid=5694A755C9C6A175" TargetMode="External"/><Relationship Id="rId2" Type="http://schemas.openxmlformats.org/officeDocument/2006/relationships/hyperlink" Target="https://www.nist.gov/programs-projects/digital-forensics" TargetMode="External"/><Relationship Id="rId1" Type="http://schemas.openxmlformats.org/officeDocument/2006/relationships/slideLayout" Target="../slideLayouts/slideLayout1.xml"/><Relationship Id="rId6" Type="http://schemas.openxmlformats.org/officeDocument/2006/relationships/hyperlink" Target="https://digital-forensics.sans.org/community/downloads" TargetMode="External"/><Relationship Id="rId11" Type="http://schemas.openxmlformats.org/officeDocument/2006/relationships/hyperlink" Target="https://www.sans.org/reading-room" TargetMode="External"/><Relationship Id="rId5" Type="http://schemas.openxmlformats.org/officeDocument/2006/relationships/hyperlink" Target="https://www.nist.gov/" TargetMode="External"/><Relationship Id="rId10" Type="http://schemas.openxmlformats.org/officeDocument/2006/relationships/hyperlink" Target="https://digitalcorpora.org/corpora/disk-images" TargetMode="External"/><Relationship Id="rId4" Type="http://schemas.openxmlformats.org/officeDocument/2006/relationships/hyperlink" Target="https://toolcatalog.nist.gov/populated_taxonomy" TargetMode="External"/><Relationship Id="rId9" Type="http://schemas.openxmlformats.org/officeDocument/2006/relationships/hyperlink" Target="https://www.cs.cmu.edu/~enr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virtualbox.org/wiki/Downloads" TargetMode="External"/><Relationship Id="rId2" Type="http://schemas.openxmlformats.org/officeDocument/2006/relationships/hyperlink" Target="https://my.vmware.com/en/web/vmware/free#desktop_end_user_computing/vmware_workstation_player/15_0" TargetMode="External"/><Relationship Id="rId1" Type="http://schemas.openxmlformats.org/officeDocument/2006/relationships/slideLayout" Target="../slideLayouts/slideLayout1.xml"/><Relationship Id="rId4" Type="http://schemas.openxmlformats.org/officeDocument/2006/relationships/hyperlink" Target="https://github.com/sans-dfir/sift-cli#installation"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1776487"/>
            <a:ext cx="8229240" cy="1483548"/>
          </a:xfrm>
        </p:spPr>
        <p:txBody>
          <a:bodyPr/>
          <a:lstStyle/>
          <a:p>
            <a:pPr algn="ctr"/>
            <a:r>
              <a:rPr lang="en-US" sz="2800" b="1" dirty="0">
                <a:latin typeface="Courier New" panose="02070309020205020404" pitchFamily="49" charset="0"/>
                <a:cs typeface="Courier New" panose="02070309020205020404" pitchFamily="49" charset="0"/>
              </a:rPr>
              <a:t>COMP 5350 / 6350 / 6356</a:t>
            </a:r>
            <a:br>
              <a:rPr lang="en-US" sz="2800" b="1" dirty="0">
                <a:latin typeface="Courier New" panose="02070309020205020404" pitchFamily="49" charset="0"/>
                <a:cs typeface="Courier New" panose="02070309020205020404" pitchFamily="49" charset="0"/>
              </a:rPr>
            </a:b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Digital Forensics</a:t>
            </a: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Spring 2019</a:t>
            </a:r>
          </a:p>
        </p:txBody>
      </p:sp>
      <p:pic>
        <p:nvPicPr>
          <p:cNvPr id="4" name="Picture 3" descr="A close up of a sign&#10;&#10;Description automatically generated">
            <a:extLst>
              <a:ext uri="{FF2B5EF4-FFF2-40B4-BE49-F238E27FC236}">
                <a16:creationId xmlns:a16="http://schemas.microsoft.com/office/drawing/2014/main" id="{DFAF9D34-E989-4DF7-AB96-39BA6CAB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8231" y="4706266"/>
            <a:ext cx="4387537" cy="1193410"/>
          </a:xfrm>
          <a:prstGeom prst="rect">
            <a:avLst/>
          </a:prstGeom>
        </p:spPr>
      </p:pic>
    </p:spTree>
    <p:extLst>
      <p:ext uri="{BB962C8B-B14F-4D97-AF65-F5344CB8AC3E}">
        <p14:creationId xmlns:p14="http://schemas.microsoft.com/office/powerpoint/2010/main" val="269570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7650" y="1095480"/>
            <a:ext cx="8802390" cy="5427868"/>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Throughout the course, we will be introduced to numerous organizations, developers, and security professionals that have codified different digital forensics domains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NIST Digital Forensics</a:t>
            </a:r>
            <a:endParaRPr lang="en-US" sz="2000" b="1" dirty="0">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000" b="1" dirty="0">
                <a:latin typeface="Courier New" panose="02070309020205020404" pitchFamily="49" charset="0"/>
                <a:cs typeface="Courier New" panose="02070309020205020404" pitchFamily="49" charset="0"/>
              </a:rPr>
              <a:t>Computer Forensic Reference Data Sets</a:t>
            </a:r>
          </a:p>
          <a:p>
            <a:pPr marL="1257300" lvl="2" indent="-342900">
              <a:buFont typeface="Courier New" panose="02070309020205020404" pitchFamily="49" charset="0"/>
              <a:buChar char="o"/>
            </a:pPr>
            <a:r>
              <a:rPr lang="en-US" sz="2000" b="1" dirty="0">
                <a:latin typeface="Courier New" panose="02070309020205020404" pitchFamily="49" charset="0"/>
                <a:cs typeface="Courier New" panose="02070309020205020404" pitchFamily="49" charset="0"/>
              </a:rPr>
              <a:t>National Software Reference Library</a:t>
            </a:r>
          </a:p>
          <a:p>
            <a:pPr marL="800100" lvl="1" indent="-342900">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Linux Forensics Tools Repository - LiFTeR</a:t>
            </a:r>
            <a:endParaRPr lang="en-US" sz="2000" b="1" dirty="0">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endParaRPr>
          </a:p>
          <a:p>
            <a:pPr marL="800100" lvl="1" indent="-342900">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hlinkClick r:id="rId5">
                  <a:extLst>
                    <a:ext uri="{A12FA001-AC4F-418D-AE19-62706E023703}">
                      <ahyp:hlinkClr xmlns:ahyp="http://schemas.microsoft.com/office/drawing/2018/hyperlinkcolor" val="tx"/>
                    </a:ext>
                  </a:extLst>
                </a:hlinkClick>
              </a:rPr>
              <a:t>NIST Computer Forensics Tool Catalog</a:t>
            </a:r>
            <a:endParaRPr lang="en-US" sz="2000" b="1" dirty="0">
              <a:latin typeface="Courier New" panose="02070309020205020404" pitchFamily="49" charset="0"/>
              <a:cs typeface="Courier New" panose="02070309020205020404" pitchFamily="49" charset="0"/>
              <a:hlinkClick r:id="rId6">
                <a:extLst>
                  <a:ext uri="{A12FA001-AC4F-418D-AE19-62706E023703}">
                    <ahyp:hlinkClr xmlns:ahyp="http://schemas.microsoft.com/office/drawing/2018/hyperlinkcolor" val="tx"/>
                  </a:ext>
                </a:extLst>
              </a:hlinkClick>
            </a:endParaRPr>
          </a:p>
          <a:p>
            <a:pPr marL="800100" lvl="1" indent="-342900">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hlinkClick r:id="rId6">
                  <a:extLst>
                    <a:ext uri="{A12FA001-AC4F-418D-AE19-62706E023703}">
                      <ahyp:hlinkClr xmlns:ahyp="http://schemas.microsoft.com/office/drawing/2018/hyperlinkcolor" val="tx"/>
                    </a:ext>
                  </a:extLst>
                </a:hlinkClick>
              </a:rPr>
              <a:t>SANS Investigative Forensic Toolkit</a:t>
            </a:r>
            <a:endParaRPr lang="en-US" sz="2000" b="1" dirty="0">
              <a:latin typeface="Courier New" panose="02070309020205020404" pitchFamily="49" charset="0"/>
              <a:cs typeface="Courier New" panose="02070309020205020404" pitchFamily="49" charset="0"/>
              <a:hlinkClick r:id="rId7">
                <a:extLst>
                  <a:ext uri="{A12FA001-AC4F-418D-AE19-62706E023703}">
                    <ahyp:hlinkClr xmlns:ahyp="http://schemas.microsoft.com/office/drawing/2018/hyperlinkcolor" val="tx"/>
                  </a:ext>
                </a:extLst>
              </a:hlinkClick>
            </a:endParaRPr>
          </a:p>
          <a:p>
            <a:pPr marL="800100" lvl="1" indent="-342900">
              <a:buFont typeface="Wingdings" panose="05000000000000000000" pitchFamily="2" charset="2"/>
              <a:buChar char="ü"/>
            </a:pPr>
            <a:r>
              <a:rPr lang="en-US" sz="2000" b="1" u="sng" dirty="0">
                <a:latin typeface="Courier New" panose="02070309020205020404" pitchFamily="49" charset="0"/>
                <a:cs typeface="Courier New" panose="02070309020205020404" pitchFamily="49" charset="0"/>
                <a:hlinkClick r:id="rId8">
                  <a:extLst>
                    <a:ext uri="{A12FA001-AC4F-418D-AE19-62706E023703}">
                      <ahyp:hlinkClr xmlns:ahyp="http://schemas.microsoft.com/office/drawing/2018/hyperlinkcolor" val="tx"/>
                    </a:ext>
                  </a:extLst>
                </a:hlinkClick>
              </a:rPr>
              <a:t>Awesome Forensics Github Repo</a:t>
            </a:r>
            <a:endParaRPr lang="en-US" sz="2000" b="1" u="sng"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hlinkClick r:id="rId9">
                  <a:extLst>
                    <a:ext uri="{A12FA001-AC4F-418D-AE19-62706E023703}">
                      <ahyp:hlinkClr xmlns:ahyp="http://schemas.microsoft.com/office/drawing/2018/hyperlinkcolor" val="tx"/>
                    </a:ext>
                  </a:extLst>
                </a:hlinkClick>
              </a:rPr>
              <a:t>Enron Email Dataset</a:t>
            </a:r>
            <a:endParaRPr lang="en-US" sz="2000" b="1"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u="sng" dirty="0">
                <a:latin typeface="Courier New" panose="02070309020205020404" pitchFamily="49" charset="0"/>
                <a:cs typeface="Courier New" panose="02070309020205020404" pitchFamily="49" charset="0"/>
                <a:hlinkClick r:id="rId10">
                  <a:extLst>
                    <a:ext uri="{A12FA001-AC4F-418D-AE19-62706E023703}">
                      <ahyp:hlinkClr xmlns:ahyp="http://schemas.microsoft.com/office/drawing/2018/hyperlinkcolor" val="tx"/>
                    </a:ext>
                  </a:extLst>
                </a:hlinkClick>
              </a:rPr>
              <a:t>Digital Corpora Disk Images</a:t>
            </a:r>
            <a:endParaRPr lang="en-US" sz="2000" b="1" u="sng"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u="sng" dirty="0">
                <a:latin typeface="Courier New" panose="02070309020205020404" pitchFamily="49" charset="0"/>
                <a:cs typeface="Courier New" panose="02070309020205020404" pitchFamily="49" charset="0"/>
                <a:hlinkClick r:id="rId11">
                  <a:extLst>
                    <a:ext uri="{A12FA001-AC4F-418D-AE19-62706E023703}">
                      <ahyp:hlinkClr xmlns:ahyp="http://schemas.microsoft.com/office/drawing/2018/hyperlinkcolor" val="tx"/>
                    </a:ext>
                  </a:extLst>
                </a:hlinkClick>
              </a:rPr>
              <a:t>SANS Reading Room</a:t>
            </a:r>
            <a:endParaRPr lang="en-US" sz="2000" b="1" u="sng"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u="sng" dirty="0">
                <a:latin typeface="Courier New" panose="02070309020205020404" pitchFamily="49" charset="0"/>
                <a:cs typeface="Courier New" panose="02070309020205020404" pitchFamily="49" charset="0"/>
                <a:hlinkClick r:id="rId12">
                  <a:extLst>
                    <a:ext uri="{A12FA001-AC4F-418D-AE19-62706E023703}">
                      <ahyp:hlinkClr xmlns:ahyp="http://schemas.microsoft.com/office/drawing/2018/hyperlinkcolor" val="tx"/>
                    </a:ext>
                  </a:extLst>
                </a:hlinkClick>
              </a:rPr>
              <a:t>Memory Dumps</a:t>
            </a:r>
            <a:endParaRPr lang="en-US" sz="2000" b="1" u="sng"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u="sng" dirty="0">
                <a:latin typeface="Courier New" panose="02070309020205020404" pitchFamily="49" charset="0"/>
                <a:cs typeface="Courier New" panose="02070309020205020404" pitchFamily="49" charset="0"/>
                <a:hlinkClick r:id="rId13">
                  <a:extLst>
                    <a:ext uri="{A12FA001-AC4F-418D-AE19-62706E023703}">
                      <ahyp:hlinkClr xmlns:ahyp="http://schemas.microsoft.com/office/drawing/2018/hyperlinkcolor" val="tx"/>
                    </a:ext>
                  </a:extLst>
                </a:hlinkClick>
              </a:rPr>
              <a:t>STIX</a:t>
            </a:r>
            <a:endParaRPr lang="en-US" sz="2000" b="1" u="sng"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1364929" y="159026"/>
            <a:ext cx="6414143" cy="51683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Additional Course Resources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595573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0889" y="1609816"/>
            <a:ext cx="4186346" cy="4192366"/>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In this course, we will learn how to conduct forensics analysis from the inside to the outside</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This course will be divided into the following general forensic concentrations: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Device Analysis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Operating System</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File System</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Local Network</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Perimeter Network</a:t>
            </a:r>
          </a:p>
        </p:txBody>
      </p:sp>
      <p:sp>
        <p:nvSpPr>
          <p:cNvPr id="7"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Course Overview</a:t>
            </a:r>
            <a:endParaRPr dirty="0">
              <a:latin typeface="Courier New" panose="02070309020205020404" pitchFamily="49" charset="0"/>
              <a:cs typeface="Courier New" panose="02070309020205020404" pitchFamily="49" charset="0"/>
            </a:endParaRPr>
          </a:p>
        </p:txBody>
      </p:sp>
      <p:sp>
        <p:nvSpPr>
          <p:cNvPr id="10" name="Oval 9">
            <a:extLst>
              <a:ext uri="{FF2B5EF4-FFF2-40B4-BE49-F238E27FC236}">
                <a16:creationId xmlns:a16="http://schemas.microsoft.com/office/drawing/2014/main" id="{45C488F0-8688-4423-B170-0C6825709B95}"/>
              </a:ext>
            </a:extLst>
          </p:cNvPr>
          <p:cNvSpPr/>
          <p:nvPr/>
        </p:nvSpPr>
        <p:spPr>
          <a:xfrm>
            <a:off x="4441683" y="1591381"/>
            <a:ext cx="4581428" cy="4300775"/>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0881A04-C61D-4792-8A38-F4F78ECE8B37}"/>
              </a:ext>
            </a:extLst>
          </p:cNvPr>
          <p:cNvSpPr/>
          <p:nvPr/>
        </p:nvSpPr>
        <p:spPr>
          <a:xfrm>
            <a:off x="4911345" y="2003268"/>
            <a:ext cx="3619342" cy="3484276"/>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2C81223-50A1-4EEF-872B-E4CDB02D2303}"/>
              </a:ext>
            </a:extLst>
          </p:cNvPr>
          <p:cNvSpPr/>
          <p:nvPr/>
        </p:nvSpPr>
        <p:spPr>
          <a:xfrm>
            <a:off x="5339849" y="2422389"/>
            <a:ext cx="2762329" cy="2646031"/>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6CBA8B4-ED21-4D97-AA0D-BFAB7A470288}"/>
              </a:ext>
            </a:extLst>
          </p:cNvPr>
          <p:cNvSpPr/>
          <p:nvPr/>
        </p:nvSpPr>
        <p:spPr>
          <a:xfrm>
            <a:off x="5874333" y="2915847"/>
            <a:ext cx="1693364" cy="1659117"/>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 name="Oval 8">
            <a:extLst>
              <a:ext uri="{FF2B5EF4-FFF2-40B4-BE49-F238E27FC236}">
                <a16:creationId xmlns:a16="http://schemas.microsoft.com/office/drawing/2014/main" id="{81916F15-E0AE-4903-A3E0-9D91051F97A1}"/>
              </a:ext>
            </a:extLst>
          </p:cNvPr>
          <p:cNvSpPr/>
          <p:nvPr/>
        </p:nvSpPr>
        <p:spPr>
          <a:xfrm>
            <a:off x="6409392" y="3425431"/>
            <a:ext cx="646013" cy="632676"/>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TextBox 10">
            <a:extLst>
              <a:ext uri="{FF2B5EF4-FFF2-40B4-BE49-F238E27FC236}">
                <a16:creationId xmlns:a16="http://schemas.microsoft.com/office/drawing/2014/main" id="{D351300A-F085-4494-B528-8AD69DC7066D}"/>
              </a:ext>
            </a:extLst>
          </p:cNvPr>
          <p:cNvSpPr txBox="1"/>
          <p:nvPr/>
        </p:nvSpPr>
        <p:spPr>
          <a:xfrm>
            <a:off x="6221678" y="1588606"/>
            <a:ext cx="1021433" cy="461665"/>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Perimeter</a:t>
            </a:r>
          </a:p>
          <a:p>
            <a:pPr algn="ctr"/>
            <a:r>
              <a:rPr lang="en-US" sz="1200" b="1" dirty="0">
                <a:latin typeface="Courier New" panose="02070309020205020404" pitchFamily="49" charset="0"/>
                <a:cs typeface="Courier New" panose="02070309020205020404" pitchFamily="49" charset="0"/>
              </a:rPr>
              <a:t>Network</a:t>
            </a:r>
          </a:p>
        </p:txBody>
      </p:sp>
      <p:sp>
        <p:nvSpPr>
          <p:cNvPr id="12" name="TextBox 11">
            <a:extLst>
              <a:ext uri="{FF2B5EF4-FFF2-40B4-BE49-F238E27FC236}">
                <a16:creationId xmlns:a16="http://schemas.microsoft.com/office/drawing/2014/main" id="{582D56F8-3CC0-47AB-A287-DE0E048E0B7D}"/>
              </a:ext>
            </a:extLst>
          </p:cNvPr>
          <p:cNvSpPr txBox="1"/>
          <p:nvPr/>
        </p:nvSpPr>
        <p:spPr>
          <a:xfrm>
            <a:off x="6297768" y="2008411"/>
            <a:ext cx="835485" cy="461665"/>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Local</a:t>
            </a:r>
          </a:p>
          <a:p>
            <a:pPr algn="ctr"/>
            <a:r>
              <a:rPr lang="en-US" sz="1200" b="1" dirty="0">
                <a:latin typeface="Courier New" panose="02070309020205020404" pitchFamily="49" charset="0"/>
                <a:cs typeface="Courier New" panose="02070309020205020404" pitchFamily="49" charset="0"/>
              </a:rPr>
              <a:t>Network</a:t>
            </a:r>
          </a:p>
        </p:txBody>
      </p:sp>
      <p:sp>
        <p:nvSpPr>
          <p:cNvPr id="13" name="TextBox 12">
            <a:extLst>
              <a:ext uri="{FF2B5EF4-FFF2-40B4-BE49-F238E27FC236}">
                <a16:creationId xmlns:a16="http://schemas.microsoft.com/office/drawing/2014/main" id="{A18EF75A-D622-4BAF-9BED-7C447C59EA8C}"/>
              </a:ext>
            </a:extLst>
          </p:cNvPr>
          <p:cNvSpPr txBox="1"/>
          <p:nvPr/>
        </p:nvSpPr>
        <p:spPr>
          <a:xfrm>
            <a:off x="6221678" y="3006307"/>
            <a:ext cx="1021433" cy="461665"/>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Operating</a:t>
            </a:r>
          </a:p>
          <a:p>
            <a:pPr algn="ctr"/>
            <a:r>
              <a:rPr lang="en-US" sz="1200" b="1" dirty="0">
                <a:latin typeface="Courier New" panose="02070309020205020404" pitchFamily="49" charset="0"/>
                <a:cs typeface="Courier New" panose="02070309020205020404" pitchFamily="49" charset="0"/>
              </a:rPr>
              <a:t>System</a:t>
            </a:r>
          </a:p>
        </p:txBody>
      </p:sp>
      <p:sp>
        <p:nvSpPr>
          <p:cNvPr id="14" name="TextBox 13">
            <a:extLst>
              <a:ext uri="{FF2B5EF4-FFF2-40B4-BE49-F238E27FC236}">
                <a16:creationId xmlns:a16="http://schemas.microsoft.com/office/drawing/2014/main" id="{E1DB61B3-DF21-44D1-8410-02E9BC84ED24}"/>
              </a:ext>
            </a:extLst>
          </p:cNvPr>
          <p:cNvSpPr txBox="1"/>
          <p:nvPr/>
        </p:nvSpPr>
        <p:spPr>
          <a:xfrm>
            <a:off x="6370568" y="2469392"/>
            <a:ext cx="742511" cy="461665"/>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File</a:t>
            </a:r>
          </a:p>
          <a:p>
            <a:pPr algn="ctr"/>
            <a:r>
              <a:rPr lang="en-US" sz="1200" b="1" dirty="0">
                <a:latin typeface="Courier New" panose="02070309020205020404" pitchFamily="49" charset="0"/>
                <a:cs typeface="Courier New" panose="02070309020205020404" pitchFamily="49" charset="0"/>
              </a:rPr>
              <a:t>System</a:t>
            </a:r>
          </a:p>
        </p:txBody>
      </p:sp>
      <p:sp>
        <p:nvSpPr>
          <p:cNvPr id="15" name="TextBox 14">
            <a:extLst>
              <a:ext uri="{FF2B5EF4-FFF2-40B4-BE49-F238E27FC236}">
                <a16:creationId xmlns:a16="http://schemas.microsoft.com/office/drawing/2014/main" id="{B9B1A6B9-AD9D-4826-AAAD-17361E92FDC0}"/>
              </a:ext>
            </a:extLst>
          </p:cNvPr>
          <p:cNvSpPr txBox="1"/>
          <p:nvPr/>
        </p:nvSpPr>
        <p:spPr>
          <a:xfrm>
            <a:off x="6370567" y="3606733"/>
            <a:ext cx="742512" cy="276999"/>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Device</a:t>
            </a:r>
          </a:p>
        </p:txBody>
      </p:sp>
    </p:spTree>
    <p:extLst>
      <p:ext uri="{BB962C8B-B14F-4D97-AF65-F5344CB8AC3E}">
        <p14:creationId xmlns:p14="http://schemas.microsoft.com/office/powerpoint/2010/main" val="346062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671" y="3094730"/>
            <a:ext cx="8672659" cy="668539"/>
          </a:xfrm>
        </p:spPr>
        <p:txBody>
          <a:bodyPr/>
          <a:lstStyle/>
          <a:p>
            <a:pPr algn="ctr"/>
            <a:r>
              <a:rPr lang="en-US" sz="2800" b="1" dirty="0">
                <a:latin typeface="Courier New" panose="02070309020205020404" pitchFamily="49" charset="0"/>
                <a:cs typeface="Courier New" panose="02070309020205020404" pitchFamily="49" charset="0"/>
              </a:rPr>
              <a:t>Digital Forensics Historical Timeline</a:t>
            </a:r>
          </a:p>
        </p:txBody>
      </p:sp>
    </p:spTree>
    <p:extLst>
      <p:ext uri="{BB962C8B-B14F-4D97-AF65-F5344CB8AC3E}">
        <p14:creationId xmlns:p14="http://schemas.microsoft.com/office/powerpoint/2010/main" val="189362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Straight Connector 55">
            <a:extLst>
              <a:ext uri="{FF2B5EF4-FFF2-40B4-BE49-F238E27FC236}">
                <a16:creationId xmlns:a16="http://schemas.microsoft.com/office/drawing/2014/main" id="{D328566F-FE3F-426F-8993-7616F21CA4A3}"/>
              </a:ext>
            </a:extLst>
          </p:cNvPr>
          <p:cNvCxnSpPr>
            <a:cxnSpLocks/>
          </p:cNvCxnSpPr>
          <p:nvPr/>
        </p:nvCxnSpPr>
        <p:spPr>
          <a:xfrm flipV="1">
            <a:off x="7414419" y="2533039"/>
            <a:ext cx="215516" cy="7631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5B2AB5-DCB9-4704-825B-22B743DBF278}"/>
              </a:ext>
            </a:extLst>
          </p:cNvPr>
          <p:cNvCxnSpPr>
            <a:cxnSpLocks/>
          </p:cNvCxnSpPr>
          <p:nvPr/>
        </p:nvCxnSpPr>
        <p:spPr>
          <a:xfrm flipV="1">
            <a:off x="6106444" y="1945094"/>
            <a:ext cx="331200" cy="13297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9BA3F66-995C-435B-9164-3A4736A3ADF1}"/>
              </a:ext>
            </a:extLst>
          </p:cNvPr>
          <p:cNvCxnSpPr>
            <a:cxnSpLocks/>
          </p:cNvCxnSpPr>
          <p:nvPr/>
        </p:nvCxnSpPr>
        <p:spPr>
          <a:xfrm flipV="1">
            <a:off x="4803142" y="2692189"/>
            <a:ext cx="187942" cy="6208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242E8E-DA9F-49D0-9194-958CBC27C141}"/>
              </a:ext>
            </a:extLst>
          </p:cNvPr>
          <p:cNvCxnSpPr>
            <a:cxnSpLocks/>
          </p:cNvCxnSpPr>
          <p:nvPr/>
        </p:nvCxnSpPr>
        <p:spPr>
          <a:xfrm flipV="1">
            <a:off x="2561907" y="2515713"/>
            <a:ext cx="216361" cy="7582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7083A5-F65D-4725-955A-9E7DCA92011A}"/>
              </a:ext>
            </a:extLst>
          </p:cNvPr>
          <p:cNvCxnSpPr>
            <a:cxnSpLocks/>
          </p:cNvCxnSpPr>
          <p:nvPr/>
        </p:nvCxnSpPr>
        <p:spPr>
          <a:xfrm flipV="1">
            <a:off x="3715389" y="1613513"/>
            <a:ext cx="501545" cy="16901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BED89B-C4B3-4EAF-81ED-2D295CFD3C65}"/>
              </a:ext>
            </a:extLst>
          </p:cNvPr>
          <p:cNvCxnSpPr>
            <a:cxnSpLocks/>
          </p:cNvCxnSpPr>
          <p:nvPr/>
        </p:nvCxnSpPr>
        <p:spPr>
          <a:xfrm flipH="1" flipV="1">
            <a:off x="7396803" y="3522056"/>
            <a:ext cx="171257" cy="680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64A594-D3E2-4864-B51C-0B70D9FC0A94}"/>
              </a:ext>
            </a:extLst>
          </p:cNvPr>
          <p:cNvCxnSpPr>
            <a:cxnSpLocks/>
          </p:cNvCxnSpPr>
          <p:nvPr/>
        </p:nvCxnSpPr>
        <p:spPr>
          <a:xfrm flipH="1" flipV="1">
            <a:off x="6376055" y="3559943"/>
            <a:ext cx="374914" cy="1776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D45251D-AB23-4DA5-A415-9E69A97AFC62}"/>
              </a:ext>
            </a:extLst>
          </p:cNvPr>
          <p:cNvCxnSpPr>
            <a:cxnSpLocks/>
          </p:cNvCxnSpPr>
          <p:nvPr/>
        </p:nvCxnSpPr>
        <p:spPr>
          <a:xfrm flipV="1">
            <a:off x="1160515" y="1755158"/>
            <a:ext cx="410643" cy="15258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DBFE28B-10FF-4481-B701-7720614D61BE}"/>
              </a:ext>
            </a:extLst>
          </p:cNvPr>
          <p:cNvCxnSpPr>
            <a:cxnSpLocks/>
          </p:cNvCxnSpPr>
          <p:nvPr/>
        </p:nvCxnSpPr>
        <p:spPr>
          <a:xfrm flipH="1" flipV="1">
            <a:off x="2923174" y="3449332"/>
            <a:ext cx="152953" cy="849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EC33BF-921B-4FD6-AD24-7C3C35A3CEB1}"/>
              </a:ext>
            </a:extLst>
          </p:cNvPr>
          <p:cNvCxnSpPr>
            <a:cxnSpLocks/>
          </p:cNvCxnSpPr>
          <p:nvPr/>
        </p:nvCxnSpPr>
        <p:spPr>
          <a:xfrm flipH="1" flipV="1">
            <a:off x="4204573" y="3543608"/>
            <a:ext cx="248017" cy="11792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B35C86-48CC-4B9E-BEEE-3CC2EF8968CE}"/>
              </a:ext>
            </a:extLst>
          </p:cNvPr>
          <p:cNvCxnSpPr>
            <a:cxnSpLocks/>
          </p:cNvCxnSpPr>
          <p:nvPr/>
        </p:nvCxnSpPr>
        <p:spPr>
          <a:xfrm flipH="1" flipV="1">
            <a:off x="1484167" y="3577129"/>
            <a:ext cx="246062" cy="14013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8387C4-C537-48FB-A08E-8CB2D0776354}"/>
              </a:ext>
            </a:extLst>
          </p:cNvPr>
          <p:cNvCxnSpPr>
            <a:cxnSpLocks/>
          </p:cNvCxnSpPr>
          <p:nvPr/>
        </p:nvCxnSpPr>
        <p:spPr>
          <a:xfrm flipH="1" flipV="1">
            <a:off x="5362743" y="3543608"/>
            <a:ext cx="152953" cy="849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CustomShape 2"/>
          <p:cNvSpPr/>
          <p:nvPr/>
        </p:nvSpPr>
        <p:spPr>
          <a:xfrm>
            <a:off x="1510192" y="73671"/>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Timeline</a:t>
            </a:r>
            <a:endParaRPr dirty="0">
              <a:latin typeface="Courier New" panose="02070309020205020404" pitchFamily="49" charset="0"/>
              <a:cs typeface="Courier New" panose="02070309020205020404" pitchFamily="49" charset="0"/>
            </a:endParaRPr>
          </a:p>
        </p:txBody>
      </p:sp>
      <p:sp>
        <p:nvSpPr>
          <p:cNvPr id="2" name="Arrow: Right 1">
            <a:extLst>
              <a:ext uri="{FF2B5EF4-FFF2-40B4-BE49-F238E27FC236}">
                <a16:creationId xmlns:a16="http://schemas.microsoft.com/office/drawing/2014/main" id="{E15F3C30-E5B3-42A1-BBB4-C8AE422E4721}"/>
              </a:ext>
            </a:extLst>
          </p:cNvPr>
          <p:cNvSpPr/>
          <p:nvPr/>
        </p:nvSpPr>
        <p:spPr>
          <a:xfrm>
            <a:off x="9427" y="3136668"/>
            <a:ext cx="9143999" cy="5864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EA7F18E-AEC7-48E8-9602-942AE1737148}"/>
              </a:ext>
            </a:extLst>
          </p:cNvPr>
          <p:cNvSpPr txBox="1"/>
          <p:nvPr/>
        </p:nvSpPr>
        <p:spPr>
          <a:xfrm>
            <a:off x="780910" y="844992"/>
            <a:ext cx="1514914" cy="892552"/>
          </a:xfrm>
          <a:prstGeom prst="rect">
            <a:avLst/>
          </a:prstGeom>
          <a:noFill/>
        </p:spPr>
        <p:txBody>
          <a:bodyPr wrap="square" rtlCol="0">
            <a:spAutoFit/>
          </a:bodyPr>
          <a:lstStyle/>
          <a:p>
            <a:pPr algn="ctr"/>
            <a:r>
              <a:rPr lang="en-US" sz="1300" b="1" dirty="0">
                <a:latin typeface="Courier New" panose="02070309020205020404" pitchFamily="49" charset="0"/>
                <a:cs typeface="Courier New" panose="02070309020205020404" pitchFamily="49" charset="0"/>
              </a:rPr>
              <a:t>1984</a:t>
            </a:r>
          </a:p>
          <a:p>
            <a:pPr algn="ctr"/>
            <a:r>
              <a:rPr lang="en-US" sz="1300" b="1" dirty="0">
                <a:latin typeface="Courier New" panose="02070309020205020404" pitchFamily="49" charset="0"/>
                <a:cs typeface="Courier New" panose="02070309020205020404" pitchFamily="49" charset="0"/>
              </a:rPr>
              <a:t>FBI Computer Analysis and Response Team</a:t>
            </a:r>
          </a:p>
        </p:txBody>
      </p:sp>
      <p:sp>
        <p:nvSpPr>
          <p:cNvPr id="8" name="TextBox 7">
            <a:extLst>
              <a:ext uri="{FF2B5EF4-FFF2-40B4-BE49-F238E27FC236}">
                <a16:creationId xmlns:a16="http://schemas.microsoft.com/office/drawing/2014/main" id="{08CFD86F-A973-42B1-BD61-1C710885492A}"/>
              </a:ext>
            </a:extLst>
          </p:cNvPr>
          <p:cNvSpPr txBox="1"/>
          <p:nvPr/>
        </p:nvSpPr>
        <p:spPr>
          <a:xfrm>
            <a:off x="42852" y="1975970"/>
            <a:ext cx="1078395" cy="892552"/>
          </a:xfrm>
          <a:prstGeom prst="rect">
            <a:avLst/>
          </a:prstGeom>
          <a:noFill/>
        </p:spPr>
        <p:txBody>
          <a:bodyPr wrap="square" rtlCol="0">
            <a:spAutoFit/>
          </a:bodyPr>
          <a:lstStyle/>
          <a:p>
            <a:pPr algn="ctr"/>
            <a:r>
              <a:rPr lang="en-US" sz="1300" b="1" dirty="0">
                <a:latin typeface="Courier New" panose="02070309020205020404" pitchFamily="49" charset="0"/>
                <a:cs typeface="Courier New" panose="02070309020205020404" pitchFamily="49" charset="0"/>
              </a:rPr>
              <a:t>Pre-1984</a:t>
            </a:r>
          </a:p>
          <a:p>
            <a:pPr algn="ctr"/>
            <a:r>
              <a:rPr lang="en-US" sz="1300" b="1" dirty="0">
                <a:latin typeface="Courier New" panose="02070309020205020404" pitchFamily="49" charset="0"/>
                <a:cs typeface="Courier New" panose="02070309020205020404" pitchFamily="49" charset="0"/>
              </a:rPr>
              <a:t>Ad Hoc</a:t>
            </a:r>
          </a:p>
          <a:p>
            <a:pPr algn="ctr"/>
            <a:r>
              <a:rPr lang="en-US" sz="1300" b="1" dirty="0">
                <a:latin typeface="Courier New" panose="02070309020205020404" pitchFamily="49" charset="0"/>
                <a:cs typeface="Courier New" panose="02070309020205020404" pitchFamily="49" charset="0"/>
              </a:rPr>
              <a:t>Digital Forensics</a:t>
            </a:r>
          </a:p>
        </p:txBody>
      </p:sp>
      <p:sp>
        <p:nvSpPr>
          <p:cNvPr id="5" name="Right Brace 4">
            <a:extLst>
              <a:ext uri="{FF2B5EF4-FFF2-40B4-BE49-F238E27FC236}">
                <a16:creationId xmlns:a16="http://schemas.microsoft.com/office/drawing/2014/main" id="{C440110D-AD50-41C6-8C00-BFCC081C6058}"/>
              </a:ext>
            </a:extLst>
          </p:cNvPr>
          <p:cNvSpPr/>
          <p:nvPr/>
        </p:nvSpPr>
        <p:spPr>
          <a:xfrm rot="16200000">
            <a:off x="306314" y="2491611"/>
            <a:ext cx="477079" cy="107839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662C0CD-EF30-4339-9896-4ED44590292C}"/>
              </a:ext>
            </a:extLst>
          </p:cNvPr>
          <p:cNvSpPr/>
          <p:nvPr/>
        </p:nvSpPr>
        <p:spPr>
          <a:xfrm>
            <a:off x="5081457" y="4403886"/>
            <a:ext cx="1190587" cy="1092607"/>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2001</a:t>
            </a:r>
          </a:p>
          <a:p>
            <a:pPr algn="ctr"/>
            <a:r>
              <a:rPr lang="en-US" sz="1300" b="1" dirty="0">
                <a:latin typeface="Courier New" panose="02070309020205020404" pitchFamily="49" charset="0"/>
                <a:cs typeface="Courier New" panose="02070309020205020404" pitchFamily="49" charset="0"/>
              </a:rPr>
              <a:t>Digital Forensic</a:t>
            </a:r>
          </a:p>
          <a:p>
            <a:pPr algn="ctr"/>
            <a:r>
              <a:rPr lang="en-US" sz="1300" b="1" dirty="0">
                <a:latin typeface="Courier New" panose="02070309020205020404" pitchFamily="49" charset="0"/>
                <a:cs typeface="Courier New" panose="02070309020205020404" pitchFamily="49" charset="0"/>
              </a:rPr>
              <a:t>Research Conference</a:t>
            </a:r>
          </a:p>
        </p:txBody>
      </p:sp>
      <p:sp>
        <p:nvSpPr>
          <p:cNvPr id="14" name="Rectangle 13">
            <a:extLst>
              <a:ext uri="{FF2B5EF4-FFF2-40B4-BE49-F238E27FC236}">
                <a16:creationId xmlns:a16="http://schemas.microsoft.com/office/drawing/2014/main" id="{3EA2A8AB-6D5B-4FAE-9796-25E6D27BDA1B}"/>
              </a:ext>
            </a:extLst>
          </p:cNvPr>
          <p:cNvSpPr/>
          <p:nvPr/>
        </p:nvSpPr>
        <p:spPr>
          <a:xfrm>
            <a:off x="2254629" y="1230181"/>
            <a:ext cx="1655505" cy="1292662"/>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1990</a:t>
            </a:r>
          </a:p>
          <a:p>
            <a:pPr algn="ctr"/>
            <a:r>
              <a:rPr lang="en-US" sz="1300" b="1" dirty="0">
                <a:latin typeface="Courier New" panose="02070309020205020404" pitchFamily="49" charset="0"/>
                <a:cs typeface="Courier New" panose="02070309020205020404" pitchFamily="49" charset="0"/>
              </a:rPr>
              <a:t>International Association of</a:t>
            </a:r>
          </a:p>
          <a:p>
            <a:pPr algn="ctr"/>
            <a:r>
              <a:rPr lang="en-US" sz="1300" b="1" dirty="0">
                <a:latin typeface="Courier New" panose="02070309020205020404" pitchFamily="49" charset="0"/>
                <a:cs typeface="Courier New" panose="02070309020205020404" pitchFamily="49" charset="0"/>
              </a:rPr>
              <a:t>Computer Investigative Specialists</a:t>
            </a:r>
          </a:p>
        </p:txBody>
      </p:sp>
      <p:sp>
        <p:nvSpPr>
          <p:cNvPr id="15" name="Rectangle 14">
            <a:extLst>
              <a:ext uri="{FF2B5EF4-FFF2-40B4-BE49-F238E27FC236}">
                <a16:creationId xmlns:a16="http://schemas.microsoft.com/office/drawing/2014/main" id="{21C71F96-A27A-48B9-90B1-D36939C5AE72}"/>
              </a:ext>
            </a:extLst>
          </p:cNvPr>
          <p:cNvSpPr/>
          <p:nvPr/>
        </p:nvSpPr>
        <p:spPr>
          <a:xfrm>
            <a:off x="2512360" y="4314333"/>
            <a:ext cx="1465654" cy="2092881"/>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1993</a:t>
            </a:r>
          </a:p>
          <a:p>
            <a:pPr algn="ctr"/>
            <a:r>
              <a:rPr lang="en-US" sz="1300" b="1" dirty="0">
                <a:latin typeface="Courier New" panose="02070309020205020404" pitchFamily="49" charset="0"/>
                <a:cs typeface="Courier New" panose="02070309020205020404" pitchFamily="49" charset="0"/>
              </a:rPr>
              <a:t>1</a:t>
            </a:r>
            <a:r>
              <a:rPr lang="en-US" sz="1300" b="1" baseline="30000" dirty="0">
                <a:latin typeface="Courier New" panose="02070309020205020404" pitchFamily="49" charset="0"/>
                <a:cs typeface="Courier New" panose="02070309020205020404" pitchFamily="49" charset="0"/>
              </a:rPr>
              <a:t>st</a:t>
            </a:r>
            <a:r>
              <a:rPr lang="en-US" sz="1300" b="1" dirty="0">
                <a:latin typeface="Courier New" panose="02070309020205020404" pitchFamily="49" charset="0"/>
                <a:cs typeface="Courier New" panose="02070309020205020404" pitchFamily="49" charset="0"/>
              </a:rPr>
              <a:t> FBI Conference on</a:t>
            </a:r>
          </a:p>
          <a:p>
            <a:pPr algn="ctr"/>
            <a:r>
              <a:rPr lang="en-US" sz="1300" b="1" dirty="0">
                <a:latin typeface="Courier New" panose="02070309020205020404" pitchFamily="49" charset="0"/>
                <a:cs typeface="Courier New" panose="02070309020205020404" pitchFamily="49" charset="0"/>
              </a:rPr>
              <a:t>Computer Evidence</a:t>
            </a:r>
          </a:p>
          <a:p>
            <a:pPr algn="ctr"/>
            <a:endParaRPr lang="en-US" sz="1300" b="1" dirty="0">
              <a:latin typeface="Courier New" panose="02070309020205020404" pitchFamily="49" charset="0"/>
              <a:cs typeface="Courier New" panose="02070309020205020404" pitchFamily="49" charset="0"/>
            </a:endParaRPr>
          </a:p>
          <a:p>
            <a:pPr algn="ctr"/>
            <a:r>
              <a:rPr lang="en-US" sz="1300" b="1" dirty="0">
                <a:latin typeface="Courier New" panose="02070309020205020404" pitchFamily="49" charset="0"/>
                <a:cs typeface="Courier New" panose="02070309020205020404" pitchFamily="49" charset="0"/>
              </a:rPr>
              <a:t>Forensic Association of Computer Technologists</a:t>
            </a:r>
          </a:p>
        </p:txBody>
      </p:sp>
      <p:sp>
        <p:nvSpPr>
          <p:cNvPr id="16" name="Rectangle 15">
            <a:extLst>
              <a:ext uri="{FF2B5EF4-FFF2-40B4-BE49-F238E27FC236}">
                <a16:creationId xmlns:a16="http://schemas.microsoft.com/office/drawing/2014/main" id="{1E63BAD8-57AC-4ED4-984D-05A51A36CC6C}"/>
              </a:ext>
            </a:extLst>
          </p:cNvPr>
          <p:cNvSpPr/>
          <p:nvPr/>
        </p:nvSpPr>
        <p:spPr>
          <a:xfrm>
            <a:off x="3619271" y="520906"/>
            <a:ext cx="1953938" cy="1092607"/>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1995</a:t>
            </a:r>
          </a:p>
          <a:p>
            <a:pPr algn="ctr"/>
            <a:r>
              <a:rPr lang="en-US" sz="1300" b="1" dirty="0">
                <a:latin typeface="Courier New" panose="02070309020205020404" pitchFamily="49" charset="0"/>
                <a:cs typeface="Courier New" panose="02070309020205020404" pitchFamily="49" charset="0"/>
              </a:rPr>
              <a:t>International Organization on </a:t>
            </a:r>
          </a:p>
          <a:p>
            <a:pPr algn="ctr"/>
            <a:r>
              <a:rPr lang="en-US" sz="1300" b="1" dirty="0">
                <a:latin typeface="Courier New" panose="02070309020205020404" pitchFamily="49" charset="0"/>
                <a:cs typeface="Courier New" panose="02070309020205020404" pitchFamily="49" charset="0"/>
              </a:rPr>
              <a:t>Computer Evidence Founded</a:t>
            </a:r>
          </a:p>
        </p:txBody>
      </p:sp>
      <p:sp>
        <p:nvSpPr>
          <p:cNvPr id="27" name="Rectangle 26">
            <a:extLst>
              <a:ext uri="{FF2B5EF4-FFF2-40B4-BE49-F238E27FC236}">
                <a16:creationId xmlns:a16="http://schemas.microsoft.com/office/drawing/2014/main" id="{C0574797-AF5F-4664-98AF-269E434AE0C3}"/>
              </a:ext>
            </a:extLst>
          </p:cNvPr>
          <p:cNvSpPr/>
          <p:nvPr/>
        </p:nvSpPr>
        <p:spPr>
          <a:xfrm>
            <a:off x="972772" y="5104587"/>
            <a:ext cx="1391213" cy="1292662"/>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1985</a:t>
            </a:r>
          </a:p>
          <a:p>
            <a:pPr algn="ctr"/>
            <a:r>
              <a:rPr lang="en-US" sz="1300" b="1" dirty="0">
                <a:latin typeface="Courier New" panose="02070309020205020404" pitchFamily="49" charset="0"/>
                <a:cs typeface="Courier New" panose="02070309020205020404" pitchFamily="49" charset="0"/>
              </a:rPr>
              <a:t>IRS Seized Computer</a:t>
            </a:r>
          </a:p>
          <a:p>
            <a:pPr algn="ctr"/>
            <a:r>
              <a:rPr lang="en-US" sz="1300" b="1" dirty="0">
                <a:latin typeface="Courier New" panose="02070309020205020404" pitchFamily="49" charset="0"/>
                <a:cs typeface="Courier New" panose="02070309020205020404" pitchFamily="49" charset="0"/>
              </a:rPr>
              <a:t>Evidence Recovery Specialist</a:t>
            </a:r>
          </a:p>
        </p:txBody>
      </p:sp>
      <p:sp>
        <p:nvSpPr>
          <p:cNvPr id="31" name="Rectangle 30">
            <a:extLst>
              <a:ext uri="{FF2B5EF4-FFF2-40B4-BE49-F238E27FC236}">
                <a16:creationId xmlns:a16="http://schemas.microsoft.com/office/drawing/2014/main" id="{6182F574-1592-4196-BBDE-8619C50E118B}"/>
              </a:ext>
            </a:extLst>
          </p:cNvPr>
          <p:cNvSpPr/>
          <p:nvPr/>
        </p:nvSpPr>
        <p:spPr>
          <a:xfrm>
            <a:off x="3966075" y="4719729"/>
            <a:ext cx="1190587" cy="2092881"/>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1998</a:t>
            </a:r>
          </a:p>
          <a:p>
            <a:pPr algn="ctr"/>
            <a:r>
              <a:rPr lang="en-US" sz="1300" b="1" dirty="0">
                <a:latin typeface="Courier New" panose="02070309020205020404" pitchFamily="49" charset="0"/>
                <a:cs typeface="Courier New" panose="02070309020205020404" pitchFamily="49" charset="0"/>
              </a:rPr>
              <a:t>Defense Computer</a:t>
            </a:r>
          </a:p>
          <a:p>
            <a:pPr algn="ctr"/>
            <a:r>
              <a:rPr lang="en-US" sz="1300" b="1" dirty="0">
                <a:latin typeface="Courier New" panose="02070309020205020404" pitchFamily="49" charset="0"/>
                <a:cs typeface="Courier New" panose="02070309020205020404" pitchFamily="49" charset="0"/>
              </a:rPr>
              <a:t>Forensic Laboratory</a:t>
            </a:r>
          </a:p>
          <a:p>
            <a:pPr algn="ctr"/>
            <a:endParaRPr lang="en-US" sz="1300" b="1" dirty="0">
              <a:latin typeface="Courier New" panose="02070309020205020404" pitchFamily="49" charset="0"/>
              <a:cs typeface="Courier New" panose="02070309020205020404" pitchFamily="49" charset="0"/>
            </a:endParaRPr>
          </a:p>
          <a:p>
            <a:pPr algn="ctr"/>
            <a:r>
              <a:rPr lang="en-US" sz="1300" b="1" dirty="0">
                <a:latin typeface="Courier New" panose="02070309020205020404" pitchFamily="49" charset="0"/>
                <a:cs typeface="Courier New" panose="02070309020205020404" pitchFamily="49" charset="0"/>
              </a:rPr>
              <a:t>Expert Witness Introduced (EnCase)</a:t>
            </a:r>
          </a:p>
        </p:txBody>
      </p:sp>
      <p:sp>
        <p:nvSpPr>
          <p:cNvPr id="63" name="Rectangle 62">
            <a:extLst>
              <a:ext uri="{FF2B5EF4-FFF2-40B4-BE49-F238E27FC236}">
                <a16:creationId xmlns:a16="http://schemas.microsoft.com/office/drawing/2014/main" id="{AC23B290-7D81-4149-9FF5-D91793A8271C}"/>
              </a:ext>
            </a:extLst>
          </p:cNvPr>
          <p:cNvSpPr/>
          <p:nvPr/>
        </p:nvSpPr>
        <p:spPr>
          <a:xfrm>
            <a:off x="4515978" y="1610848"/>
            <a:ext cx="1415545" cy="1092607"/>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1999</a:t>
            </a:r>
          </a:p>
          <a:p>
            <a:pPr algn="ctr"/>
            <a:r>
              <a:rPr lang="en-US" sz="1300" b="1" dirty="0">
                <a:latin typeface="Courier New" panose="02070309020205020404" pitchFamily="49" charset="0"/>
                <a:cs typeface="Courier New" panose="02070309020205020404" pitchFamily="49" charset="0"/>
              </a:rPr>
              <a:t>Forensic</a:t>
            </a:r>
          </a:p>
          <a:p>
            <a:pPr algn="ctr"/>
            <a:r>
              <a:rPr lang="en-US" sz="1300" b="1" dirty="0">
                <a:latin typeface="Courier New" panose="02070309020205020404" pitchFamily="49" charset="0"/>
                <a:cs typeface="Courier New" panose="02070309020205020404" pitchFamily="49" charset="0"/>
              </a:rPr>
              <a:t>Toolkit (FTK) Introduced</a:t>
            </a:r>
          </a:p>
        </p:txBody>
      </p:sp>
      <p:sp>
        <p:nvSpPr>
          <p:cNvPr id="251" name="Rectangle 250">
            <a:extLst>
              <a:ext uri="{FF2B5EF4-FFF2-40B4-BE49-F238E27FC236}">
                <a16:creationId xmlns:a16="http://schemas.microsoft.com/office/drawing/2014/main" id="{1828A440-12A2-4ADF-9690-3300DF1B3CDB}"/>
              </a:ext>
            </a:extLst>
          </p:cNvPr>
          <p:cNvSpPr/>
          <p:nvPr/>
        </p:nvSpPr>
        <p:spPr>
          <a:xfrm>
            <a:off x="1081033" y="3287899"/>
            <a:ext cx="2537698" cy="27770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Courier New" panose="02070309020205020404" pitchFamily="49" charset="0"/>
                <a:cs typeface="Courier New" panose="02070309020205020404" pitchFamily="49" charset="0"/>
              </a:rPr>
              <a:t>Ad Hoc Tools</a:t>
            </a:r>
          </a:p>
        </p:txBody>
      </p:sp>
      <p:sp>
        <p:nvSpPr>
          <p:cNvPr id="65" name="Rectangle 64">
            <a:extLst>
              <a:ext uri="{FF2B5EF4-FFF2-40B4-BE49-F238E27FC236}">
                <a16:creationId xmlns:a16="http://schemas.microsoft.com/office/drawing/2014/main" id="{2557349C-FCB5-44EC-AB77-34B82307250B}"/>
              </a:ext>
            </a:extLst>
          </p:cNvPr>
          <p:cNvSpPr/>
          <p:nvPr/>
        </p:nvSpPr>
        <p:spPr>
          <a:xfrm>
            <a:off x="3615361" y="3287899"/>
            <a:ext cx="2216543" cy="272043"/>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Courier New" panose="02070309020205020404" pitchFamily="49" charset="0"/>
                <a:cs typeface="Courier New" panose="02070309020205020404" pitchFamily="49" charset="0"/>
              </a:rPr>
              <a:t>Formal Tools</a:t>
            </a:r>
          </a:p>
        </p:txBody>
      </p:sp>
      <p:sp>
        <p:nvSpPr>
          <p:cNvPr id="66" name="Rectangle 65">
            <a:extLst>
              <a:ext uri="{FF2B5EF4-FFF2-40B4-BE49-F238E27FC236}">
                <a16:creationId xmlns:a16="http://schemas.microsoft.com/office/drawing/2014/main" id="{FE815F2F-DA15-443D-BF3B-1A59BEF6575D}"/>
              </a:ext>
            </a:extLst>
          </p:cNvPr>
          <p:cNvSpPr/>
          <p:nvPr/>
        </p:nvSpPr>
        <p:spPr>
          <a:xfrm>
            <a:off x="5831904" y="3291218"/>
            <a:ext cx="1960415" cy="27439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Courier New" panose="02070309020205020404" pitchFamily="49" charset="0"/>
                <a:cs typeface="Courier New" panose="02070309020205020404" pitchFamily="49" charset="0"/>
              </a:rPr>
              <a:t>Open Source Tools</a:t>
            </a:r>
          </a:p>
        </p:txBody>
      </p:sp>
      <p:sp>
        <p:nvSpPr>
          <p:cNvPr id="67" name="Rectangle 66">
            <a:extLst>
              <a:ext uri="{FF2B5EF4-FFF2-40B4-BE49-F238E27FC236}">
                <a16:creationId xmlns:a16="http://schemas.microsoft.com/office/drawing/2014/main" id="{31C87C68-C725-49B6-95AD-9630CA9E1D54}"/>
              </a:ext>
            </a:extLst>
          </p:cNvPr>
          <p:cNvSpPr/>
          <p:nvPr/>
        </p:nvSpPr>
        <p:spPr>
          <a:xfrm>
            <a:off x="7359095" y="1691213"/>
            <a:ext cx="1533793" cy="892552"/>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2008</a:t>
            </a:r>
          </a:p>
          <a:p>
            <a:pPr algn="ctr"/>
            <a:r>
              <a:rPr lang="en-US" sz="1300" b="1" dirty="0">
                <a:latin typeface="Courier New" panose="02070309020205020404" pitchFamily="49" charset="0"/>
                <a:cs typeface="Courier New" panose="02070309020205020404" pitchFamily="49" charset="0"/>
              </a:rPr>
              <a:t>Sleuth</a:t>
            </a:r>
          </a:p>
          <a:p>
            <a:pPr algn="ctr"/>
            <a:r>
              <a:rPr lang="en-US" sz="1300" b="1" dirty="0">
                <a:latin typeface="Courier New" panose="02070309020205020404" pitchFamily="49" charset="0"/>
                <a:cs typeface="Courier New" panose="02070309020205020404" pitchFamily="49" charset="0"/>
              </a:rPr>
              <a:t>Kit (Autopsy)</a:t>
            </a:r>
          </a:p>
          <a:p>
            <a:pPr algn="ctr"/>
            <a:r>
              <a:rPr lang="en-US" sz="1300" b="1" dirty="0">
                <a:latin typeface="Courier New" panose="02070309020205020404" pitchFamily="49" charset="0"/>
                <a:cs typeface="Courier New" panose="02070309020205020404" pitchFamily="49" charset="0"/>
              </a:rPr>
              <a:t>Introduced</a:t>
            </a:r>
          </a:p>
        </p:txBody>
      </p:sp>
      <p:sp>
        <p:nvSpPr>
          <p:cNvPr id="253" name="Rectangle 252">
            <a:extLst>
              <a:ext uri="{FF2B5EF4-FFF2-40B4-BE49-F238E27FC236}">
                <a16:creationId xmlns:a16="http://schemas.microsoft.com/office/drawing/2014/main" id="{22A2BE3E-147C-4AAA-82B2-E9DDC9F5477E}"/>
              </a:ext>
            </a:extLst>
          </p:cNvPr>
          <p:cNvSpPr/>
          <p:nvPr/>
        </p:nvSpPr>
        <p:spPr>
          <a:xfrm>
            <a:off x="6127871" y="5370437"/>
            <a:ext cx="1484735" cy="1092607"/>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2006</a:t>
            </a:r>
          </a:p>
          <a:p>
            <a:pPr algn="ctr"/>
            <a:r>
              <a:rPr lang="en-US" sz="1300" b="1" dirty="0">
                <a:latin typeface="Courier New" panose="02070309020205020404" pitchFamily="49" charset="0"/>
                <a:cs typeface="Courier New" panose="02070309020205020404" pitchFamily="49" charset="0"/>
              </a:rPr>
              <a:t>Rules for Civil Procedure</a:t>
            </a:r>
          </a:p>
          <a:p>
            <a:pPr algn="ctr"/>
            <a:r>
              <a:rPr lang="en-US" sz="1300" b="1" dirty="0">
                <a:latin typeface="Courier New" panose="02070309020205020404" pitchFamily="49" charset="0"/>
                <a:cs typeface="Courier New" panose="02070309020205020404" pitchFamily="49" charset="0"/>
              </a:rPr>
              <a:t>“E-Discovery”</a:t>
            </a:r>
          </a:p>
        </p:txBody>
      </p:sp>
      <p:sp>
        <p:nvSpPr>
          <p:cNvPr id="254" name="Rectangle 253">
            <a:extLst>
              <a:ext uri="{FF2B5EF4-FFF2-40B4-BE49-F238E27FC236}">
                <a16:creationId xmlns:a16="http://schemas.microsoft.com/office/drawing/2014/main" id="{06033BA2-4C09-422C-AEC6-1434B23133C7}"/>
              </a:ext>
            </a:extLst>
          </p:cNvPr>
          <p:cNvSpPr/>
          <p:nvPr/>
        </p:nvSpPr>
        <p:spPr>
          <a:xfrm>
            <a:off x="5608465" y="826607"/>
            <a:ext cx="1953938" cy="1092607"/>
          </a:xfrm>
          <a:prstGeom prst="rect">
            <a:avLst/>
          </a:prstGeom>
        </p:spPr>
        <p:txBody>
          <a:bodyPr wrap="square">
            <a:spAutoFit/>
          </a:bodyPr>
          <a:lstStyle/>
          <a:p>
            <a:pPr algn="ctr"/>
            <a:r>
              <a:rPr lang="en-US" sz="1300" b="1" dirty="0">
                <a:latin typeface="Courier New" panose="02070309020205020404" pitchFamily="49" charset="0"/>
                <a:cs typeface="Courier New" panose="02070309020205020404" pitchFamily="49" charset="0"/>
              </a:rPr>
              <a:t>2003</a:t>
            </a:r>
          </a:p>
          <a:p>
            <a:pPr algn="ctr"/>
            <a:r>
              <a:rPr lang="en-US" sz="1300" b="1" dirty="0">
                <a:latin typeface="Courier New" panose="02070309020205020404" pitchFamily="49" charset="0"/>
                <a:cs typeface="Courier New" panose="02070309020205020404" pitchFamily="49" charset="0"/>
              </a:rPr>
              <a:t>Forensic Education Program Accreditation Commission </a:t>
            </a:r>
          </a:p>
        </p:txBody>
      </p:sp>
      <p:sp>
        <p:nvSpPr>
          <p:cNvPr id="21" name="Rectangle 20">
            <a:extLst>
              <a:ext uri="{FF2B5EF4-FFF2-40B4-BE49-F238E27FC236}">
                <a16:creationId xmlns:a16="http://schemas.microsoft.com/office/drawing/2014/main" id="{F2A59981-B5AF-4CD5-93C4-6969ADB8AC29}"/>
              </a:ext>
            </a:extLst>
          </p:cNvPr>
          <p:cNvSpPr/>
          <p:nvPr/>
        </p:nvSpPr>
        <p:spPr>
          <a:xfrm>
            <a:off x="6679613" y="4201083"/>
            <a:ext cx="2300827" cy="892552"/>
          </a:xfrm>
          <a:prstGeom prst="rect">
            <a:avLst/>
          </a:prstGeom>
        </p:spPr>
        <p:txBody>
          <a:bodyPr wrap="square">
            <a:spAutoFit/>
          </a:bodyPr>
          <a:lstStyle/>
          <a:p>
            <a:pPr algn="ctr">
              <a:lnSpc>
                <a:spcPct val="100000"/>
              </a:lnSpc>
            </a:pPr>
            <a:r>
              <a:rPr lang="en-US" sz="1300" b="1" dirty="0">
                <a:solidFill>
                  <a:srgbClr val="000000"/>
                </a:solidFill>
                <a:latin typeface="Courier New" panose="02070309020205020404" pitchFamily="49" charset="0"/>
                <a:cs typeface="Courier New" panose="02070309020205020404" pitchFamily="49" charset="0"/>
              </a:rPr>
              <a:t>2008</a:t>
            </a:r>
          </a:p>
          <a:p>
            <a:pPr algn="ctr">
              <a:lnSpc>
                <a:spcPct val="100000"/>
              </a:lnSpc>
            </a:pPr>
            <a:r>
              <a:rPr lang="en-US" sz="1300" b="1" dirty="0">
                <a:solidFill>
                  <a:srgbClr val="000000"/>
                </a:solidFill>
                <a:latin typeface="Courier New" panose="02070309020205020404" pitchFamily="49" charset="0"/>
                <a:cs typeface="Courier New" panose="02070309020205020404" pitchFamily="49" charset="0"/>
              </a:rPr>
              <a:t>Department of Justice Electronic Crimes Reference Guide</a:t>
            </a:r>
          </a:p>
        </p:txBody>
      </p:sp>
    </p:spTree>
    <p:extLst>
      <p:ext uri="{BB962C8B-B14F-4D97-AF65-F5344CB8AC3E}">
        <p14:creationId xmlns:p14="http://schemas.microsoft.com/office/powerpoint/2010/main" val="3930001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17" y="3094730"/>
            <a:ext cx="8710367" cy="668539"/>
          </a:xfrm>
        </p:spPr>
        <p:txBody>
          <a:bodyPr/>
          <a:lstStyle/>
          <a:p>
            <a:pPr algn="ctr">
              <a:lnSpc>
                <a:spcPct val="100000"/>
              </a:lnSpc>
            </a:pPr>
            <a:r>
              <a:rPr lang="en-US" sz="2800" b="1" dirty="0">
                <a:latin typeface="Courier New" panose="02070309020205020404" pitchFamily="49" charset="0"/>
                <a:cs typeface="Courier New" panose="02070309020205020404" pitchFamily="49" charset="0"/>
              </a:rPr>
              <a:t>Digital Forensics Research Conference</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14968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47135"/>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Research Conference</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5B0C724D-668A-4D03-A9CB-5EC50978C5A0}"/>
              </a:ext>
            </a:extLst>
          </p:cNvPr>
          <p:cNvPicPr>
            <a:picLocks noChangeAspect="1"/>
          </p:cNvPicPr>
          <p:nvPr/>
        </p:nvPicPr>
        <p:blipFill>
          <a:blip r:embed="rId2"/>
          <a:stretch>
            <a:fillRect/>
          </a:stretch>
        </p:blipFill>
        <p:spPr>
          <a:xfrm>
            <a:off x="4746364" y="1137466"/>
            <a:ext cx="4299050" cy="5632988"/>
          </a:xfrm>
          <a:prstGeom prst="rect">
            <a:avLst/>
          </a:prstGeom>
          <a:ln>
            <a:solidFill>
              <a:schemeClr val="tx1"/>
            </a:solidFill>
          </a:ln>
        </p:spPr>
      </p:pic>
      <p:sp>
        <p:nvSpPr>
          <p:cNvPr id="6" name="CustomShape 1">
            <a:extLst>
              <a:ext uri="{FF2B5EF4-FFF2-40B4-BE49-F238E27FC236}">
                <a16:creationId xmlns:a16="http://schemas.microsoft.com/office/drawing/2014/main" id="{13FB8DC8-9B2E-4564-98B0-E15A2BDDA111}"/>
              </a:ext>
            </a:extLst>
          </p:cNvPr>
          <p:cNvSpPr/>
          <p:nvPr/>
        </p:nvSpPr>
        <p:spPr>
          <a:xfrm>
            <a:off x="98586" y="1077419"/>
            <a:ext cx="4624794" cy="5550881"/>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Just as traditional forensics analysis provides a rigorous process to deal with physical evidence, digital forensics is also developing consistent methods for its digital equivalent</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 Road Map for Digital Forensic Research was presented in 2001 at DFRWS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Digital Forensic Science Framework</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Digital Evidence Trustworthiness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Detection and Recovery of Hidden Data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Network Forensics</a:t>
            </a:r>
          </a:p>
        </p:txBody>
      </p:sp>
    </p:spTree>
    <p:extLst>
      <p:ext uri="{BB962C8B-B14F-4D97-AF65-F5344CB8AC3E}">
        <p14:creationId xmlns:p14="http://schemas.microsoft.com/office/powerpoint/2010/main" val="23567326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Usage</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32020" y="860400"/>
            <a:ext cx="8679960" cy="5580155"/>
          </a:xfrm>
          <a:prstGeom prst="rect">
            <a:avLst/>
          </a:prstGeom>
          <a:noFill/>
          <a:ln>
            <a:noFill/>
          </a:ln>
        </p:spPr>
        <p:txBody>
          <a:bodyPr lIns="90000" tIns="45000" rIns="90000" bIns="45000" anchor="t"/>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Organizations that make use of digital forensics and associated frameworks include:</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Law Enforcement (Local, State, Federal)</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Military Information Warfare</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Business and Industry</a:t>
            </a:r>
          </a:p>
          <a:p>
            <a:pPr lvl="2"/>
            <a:endParaRPr lang="en-US" sz="2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400" b="1" dirty="0">
                <a:solidFill>
                  <a:srgbClr val="000000"/>
                </a:solidFill>
                <a:latin typeface="Courier New" panose="02070309020205020404" pitchFamily="49" charset="0"/>
                <a:cs typeface="Courier New" panose="02070309020205020404" pitchFamily="49" charset="0"/>
              </a:rPr>
              <a:t>Each of these organizations has different objectives when applying digital forensics techniques: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Law Enforcement - Prosecution</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Military Information Warfare - Continuity of Operations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Business and Industry – Availability of Services </a:t>
            </a:r>
          </a:p>
          <a:p>
            <a:pPr marL="1257300" lvl="2" indent="-342900">
              <a:buFont typeface="Courier New" panose="02070309020205020404" pitchFamily="49" charset="0"/>
              <a:buChar char="o"/>
            </a:pPr>
            <a:endParaRPr lang="en-US" sz="24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96465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628315" y="69574"/>
            <a:ext cx="5887370" cy="63610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Research</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88537" y="969631"/>
            <a:ext cx="5354424" cy="5544291"/>
          </a:xfrm>
          <a:prstGeom prst="rect">
            <a:avLst/>
          </a:prstGeom>
          <a:noFill/>
          <a:ln>
            <a:noFill/>
          </a:ln>
        </p:spPr>
        <p:txBody>
          <a:bodyPr lIns="90000" tIns="45000" rIns="90000" bIns="45000" anchor="t"/>
          <a:lstStyle/>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Digital forensics research can be viewed as interactions between the different organizations discussed earlier:</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Law Enforcement</a:t>
            </a:r>
          </a:p>
          <a:p>
            <a:pPr marL="1257300" lvl="2" indent="-342900">
              <a:buFont typeface="Courier New" panose="02070309020205020404" pitchFamily="49" charset="0"/>
              <a:buChar char="o"/>
            </a:pPr>
            <a:r>
              <a:rPr lang="en-US" sz="2100" b="1" dirty="0">
                <a:solidFill>
                  <a:srgbClr val="000000"/>
                </a:solidFill>
                <a:latin typeface="Courier New" panose="02070309020205020404" pitchFamily="49" charset="0"/>
                <a:cs typeface="Courier New" panose="02070309020205020404" pitchFamily="49" charset="0"/>
              </a:rPr>
              <a:t>Local, State, Federal</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Military Information Warfare</a:t>
            </a:r>
          </a:p>
          <a:p>
            <a:pPr marL="800100" lvl="1" indent="-342900">
              <a:buFont typeface="Wingdings" panose="05000000000000000000" pitchFamily="2" charset="2"/>
              <a:buChar char="ü"/>
            </a:pPr>
            <a:r>
              <a:rPr lang="en-US" sz="2100" b="1" dirty="0">
                <a:solidFill>
                  <a:srgbClr val="000000"/>
                </a:solidFill>
                <a:latin typeface="Courier New" panose="02070309020205020404" pitchFamily="49" charset="0"/>
                <a:cs typeface="Courier New" panose="02070309020205020404" pitchFamily="49" charset="0"/>
              </a:rPr>
              <a:t>Business and Industry</a:t>
            </a:r>
          </a:p>
          <a:p>
            <a:pPr lvl="2"/>
            <a:endParaRPr lang="en-US" sz="21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100" b="1" dirty="0">
                <a:solidFill>
                  <a:srgbClr val="000000"/>
                </a:solidFill>
                <a:latin typeface="Courier New" panose="02070309020205020404" pitchFamily="49" charset="0"/>
                <a:cs typeface="Courier New" panose="02070309020205020404" pitchFamily="49" charset="0"/>
              </a:rPr>
              <a:t>Lessons learned from law </a:t>
            </a:r>
          </a:p>
          <a:p>
            <a:r>
              <a:rPr lang="en-US" sz="2100" b="1" dirty="0">
                <a:solidFill>
                  <a:srgbClr val="000000"/>
                </a:solidFill>
                <a:latin typeface="Courier New" panose="02070309020205020404" pitchFamily="49" charset="0"/>
                <a:cs typeface="Courier New" panose="02070309020205020404" pitchFamily="49" charset="0"/>
              </a:rPr>
              <a:t>enforcement, information warfare, and critical infrastructure protection (CIP) work together to provide the foundation of digital forensics research</a:t>
            </a:r>
          </a:p>
        </p:txBody>
      </p:sp>
      <p:pic>
        <p:nvPicPr>
          <p:cNvPr id="3" name="Picture 2">
            <a:extLst>
              <a:ext uri="{FF2B5EF4-FFF2-40B4-BE49-F238E27FC236}">
                <a16:creationId xmlns:a16="http://schemas.microsoft.com/office/drawing/2014/main" id="{28753776-5F8A-41CB-B902-54930BA7ADA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348" b="98419" l="1093" r="97632">
                        <a14:foregroundMark x1="42259" y1="15020" x2="53188" y2="14625"/>
                        <a14:foregroundMark x1="53188" y1="14625" x2="57013" y2="15020"/>
                        <a14:foregroundMark x1="27505" y1="17589" x2="45902" y2="9289"/>
                        <a14:foregroundMark x1="45902" y1="9289" x2="56284" y2="9091"/>
                        <a14:foregroundMark x1="56284" y1="9091" x2="65027" y2="12648"/>
                        <a14:foregroundMark x1="65027" y1="12648" x2="74317" y2="22727"/>
                        <a14:foregroundMark x1="30055" y1="22134" x2="56648" y2="17787"/>
                        <a14:foregroundMark x1="56648" y1="17787" x2="65938" y2="18775"/>
                        <a14:foregroundMark x1="65938" y1="18775" x2="78142" y2="30237"/>
                        <a14:foregroundMark x1="78142" y1="30237" x2="79599" y2="30830"/>
                        <a14:foregroundMark x1="20147" y1="32806" x2="33151" y2="15217"/>
                        <a14:foregroundMark x1="19854" y1="33202" x2="20147" y2="32806"/>
                        <a14:foregroundMark x1="33151" y1="15217" x2="38251" y2="11462"/>
                        <a14:foregroundMark x1="22404" y1="31621" x2="30965" y2="22332"/>
                        <a14:foregroundMark x1="31512" y1="14625" x2="45355" y2="4348"/>
                        <a14:foregroundMark x1="48998" y1="5929" x2="58470" y2="7115"/>
                        <a14:foregroundMark x1="47905" y1="12055" x2="56102" y2="10474"/>
                        <a14:foregroundMark x1="60474" y1="7115" x2="69217" y2="11067"/>
                        <a14:foregroundMark x1="69217" y1="11067" x2="75592" y2="18577"/>
                        <a14:foregroundMark x1="75592" y1="18577" x2="79781" y2="38735"/>
                        <a14:foregroundMark x1="79781" y1="38735" x2="79781" y2="38933"/>
                        <a14:foregroundMark x1="82696" y1="42292" x2="89982" y2="49407"/>
                        <a14:foregroundMark x1="89982" y1="49407" x2="94718" y2="58893"/>
                        <a14:foregroundMark x1="94718" y1="58893" x2="94171" y2="69170"/>
                        <a14:foregroundMark x1="94171" y1="69170" x2="85610" y2="87747"/>
                        <a14:foregroundMark x1="85610" y1="87747" x2="77778" y2="93478"/>
                        <a14:foregroundMark x1="77778" y1="93478" x2="68488" y2="95850"/>
                        <a14:foregroundMark x1="68488" y1="95850" x2="49180" y2="89921"/>
                        <a14:foregroundMark x1="58106" y1="89526" x2="85610" y2="79842"/>
                        <a14:foregroundMark x1="85610" y1="79842" x2="94353" y2="73123"/>
                        <a14:foregroundMark x1="7104" y1="59091" x2="5282" y2="69763"/>
                        <a14:foregroundMark x1="1639" y1="69960" x2="2186" y2="65810"/>
                        <a14:foregroundMark x1="25865" y1="95850" x2="34791" y2="97628"/>
                        <a14:foregroundMark x1="34791" y1="97628" x2="36976" y2="97431"/>
                        <a14:foregroundMark x1="63206" y1="97431" x2="67760" y2="98419"/>
                        <a14:foregroundMark x1="96357" y1="73123" x2="97632" y2="67194"/>
                        <a14:foregroundMark x1="30055" y1="96640" x2="34791" y2="98221"/>
                        <a14:backgroundMark x1="19490" y1="33202" x2="19490" y2="33202"/>
                        <a14:backgroundMark x1="19672" y1="32806" x2="19672" y2="32806"/>
                      </a14:backgroundRemoval>
                    </a14:imgEffect>
                  </a14:imgLayer>
                </a14:imgProps>
              </a:ext>
            </a:extLst>
          </a:blip>
          <a:stretch>
            <a:fillRect/>
          </a:stretch>
        </p:blipFill>
        <p:spPr>
          <a:xfrm>
            <a:off x="5259438" y="1652587"/>
            <a:ext cx="3854745" cy="3552825"/>
          </a:xfrm>
          <a:prstGeom prst="rect">
            <a:avLst/>
          </a:prstGeom>
        </p:spPr>
      </p:pic>
    </p:spTree>
    <p:extLst>
      <p:ext uri="{BB962C8B-B14F-4D97-AF65-F5344CB8AC3E}">
        <p14:creationId xmlns:p14="http://schemas.microsoft.com/office/powerpoint/2010/main" val="26366887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794705" y="69574"/>
            <a:ext cx="7554590" cy="63610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75196" y="1103243"/>
            <a:ext cx="8689900" cy="4870174"/>
          </a:xfrm>
          <a:prstGeom prst="rect">
            <a:avLst/>
          </a:prstGeom>
          <a:noFill/>
          <a:ln>
            <a:noFill/>
          </a:ln>
        </p:spPr>
        <p:txBody>
          <a:bodyPr lIns="90000" tIns="45000" rIns="90000" bIns="45000" anchor="t"/>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Technical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Continuous Technology Improvement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Framework and Tool Development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Training</a:t>
            </a: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Procedural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No standard analytical procedures</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Different terminology</a:t>
            </a: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Social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Privacy</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Data Sharing</a:t>
            </a: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Legal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State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Local</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Federal</a:t>
            </a:r>
          </a:p>
        </p:txBody>
      </p:sp>
    </p:spTree>
    <p:extLst>
      <p:ext uri="{BB962C8B-B14F-4D97-AF65-F5344CB8AC3E}">
        <p14:creationId xmlns:p14="http://schemas.microsoft.com/office/powerpoint/2010/main" val="2052286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08113" y="149087"/>
            <a:ext cx="8527774"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Science Framework</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59026" y="824949"/>
            <a:ext cx="8825948" cy="5019260"/>
          </a:xfrm>
          <a:prstGeom prst="rect">
            <a:avLst/>
          </a:prstGeom>
          <a:noFill/>
          <a:ln>
            <a:noFill/>
          </a:ln>
        </p:spPr>
        <p:txBody>
          <a:bodyPr lIns="90000" tIns="45000" rIns="90000" bIns="45000" anchor="t"/>
          <a:lstStyle/>
          <a:p>
            <a:pPr>
              <a:lnSpc>
                <a:spcPct val="100000"/>
              </a:lnSpc>
            </a:pPr>
            <a:r>
              <a:rPr lang="en-US" sz="2000" b="1" dirty="0">
                <a:solidFill>
                  <a:srgbClr val="000000"/>
                </a:solidFill>
                <a:latin typeface="Courier New" panose="02070309020205020404" pitchFamily="49" charset="0"/>
                <a:cs typeface="Courier New" panose="02070309020205020404" pitchFamily="49" charset="0"/>
              </a:rPr>
              <a:t>For any scientific discipline, there are several important considerations that must be met:</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Theory</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An agreed set of </a:t>
            </a:r>
            <a:r>
              <a:rPr lang="en-US" sz="2000" b="1" dirty="0">
                <a:latin typeface="Courier New" panose="02070309020205020404" pitchFamily="49" charset="0"/>
                <a:cs typeface="Courier New" panose="02070309020205020404" pitchFamily="49" charset="0"/>
              </a:rPr>
              <a:t>principles</a:t>
            </a:r>
            <a:r>
              <a:rPr lang="en-US" sz="2000" b="1" dirty="0">
                <a:solidFill>
                  <a:srgbClr val="000000"/>
                </a:solidFill>
                <a:latin typeface="Courier New" panose="02070309020205020404" pitchFamily="49" charset="0"/>
                <a:cs typeface="Courier New" panose="02070309020205020404" pitchFamily="49" charset="0"/>
              </a:rPr>
              <a:t> on how the science works</a:t>
            </a:r>
            <a:endParaRPr lang="en-US" sz="2000" b="1" u="sng" dirty="0">
              <a:solidFill>
                <a:srgbClr val="FF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Process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Systematic observation, measurement, and testing process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Elements of Practice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Applicable technologies and tools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Documentation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Professional literature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Usefulness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Proof that the discipline effectively meets a need </a:t>
            </a:r>
          </a:p>
        </p:txBody>
      </p:sp>
    </p:spTree>
    <p:extLst>
      <p:ext uri="{BB962C8B-B14F-4D97-AF65-F5344CB8AC3E}">
        <p14:creationId xmlns:p14="http://schemas.microsoft.com/office/powerpoint/2010/main" val="34675013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96720" y="1095480"/>
            <a:ext cx="8409350" cy="3872446"/>
          </a:xfrm>
          <a:prstGeom prst="rect">
            <a:avLst/>
          </a:prstGeom>
          <a:noFill/>
          <a:ln>
            <a:noFill/>
          </a:ln>
        </p:spPr>
        <p:txBody>
          <a:bodyPr lIns="90000" tIns="45000" rIns="90000" bIns="45000" anchor="t"/>
          <a:lstStyle/>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Instructor Introduction</a:t>
            </a:r>
          </a:p>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Administration</a:t>
            </a:r>
          </a:p>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Course Introduction</a:t>
            </a:r>
          </a:p>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History</a:t>
            </a:r>
          </a:p>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a:t>
            </a:r>
            <a:r>
              <a:rPr lang="en-US" sz="2200" b="1" dirty="0">
                <a:latin typeface="Courier New" panose="02070309020205020404" pitchFamily="49" charset="0"/>
                <a:cs typeface="Courier New" panose="02070309020205020404" pitchFamily="49" charset="0"/>
              </a:rPr>
              <a:t>Digital Forensics Research Conference</a:t>
            </a: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spcAft>
                <a:spcPts val="600"/>
              </a:spcAft>
              <a:buFont typeface="Wingdings" charset="2"/>
              <a:buChar char=""/>
            </a:pPr>
            <a:r>
              <a:rPr lang="en-US" sz="2200" b="1" dirty="0">
                <a:latin typeface="Courier New" panose="02070309020205020404" pitchFamily="49" charset="0"/>
                <a:cs typeface="Courier New" panose="02070309020205020404" pitchFamily="49" charset="0"/>
              </a:rPr>
              <a:t> Legal Standards for Digital Forensics</a:t>
            </a:r>
          </a:p>
          <a:p>
            <a:pPr>
              <a:lnSpc>
                <a:spcPct val="100000"/>
              </a:lnSpc>
              <a:spcAft>
                <a:spcPts val="600"/>
              </a:spcAft>
              <a:buFont typeface="Wingdings" charset="2"/>
              <a:buChar char=""/>
            </a:pPr>
            <a:r>
              <a:rPr lang="en-US" sz="2200" b="1" dirty="0">
                <a:latin typeface="Courier New" panose="02070309020205020404" pitchFamily="49" charset="0"/>
                <a:cs typeface="Courier New" panose="02070309020205020404" pitchFamily="49" charset="0"/>
              </a:rPr>
              <a:t> Digital Evidence Collection and Archiving</a:t>
            </a:r>
          </a:p>
          <a:p>
            <a:pPr>
              <a:lnSpc>
                <a:spcPct val="100000"/>
              </a:lnSpc>
              <a:spcAft>
                <a:spcPts val="600"/>
              </a:spcAft>
              <a:buFont typeface="Wingdings" charset="2"/>
              <a:buChar char=""/>
            </a:pPr>
            <a:r>
              <a:rPr lang="en-US" sz="2200" b="1" dirty="0">
                <a:latin typeface="Courier New" panose="02070309020205020404" pitchFamily="49" charset="0"/>
                <a:cs typeface="Courier New" panose="02070309020205020404" pitchFamily="49" charset="0"/>
              </a:rPr>
              <a:t> Incident Response</a:t>
            </a:r>
          </a:p>
          <a:p>
            <a:pPr>
              <a:lnSpc>
                <a:spcPct val="100000"/>
              </a:lnSpc>
              <a:spcAft>
                <a:spcPts val="600"/>
              </a:spcAft>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Forensics Testing Environment</a:t>
            </a: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Agenda</a:t>
            </a:r>
            <a:endParaRPr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3093" y="75341"/>
            <a:ext cx="8657811" cy="48701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Theory</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B1668266-BFE8-40ED-9AA5-F9742037129D}"/>
              </a:ext>
            </a:extLst>
          </p:cNvPr>
          <p:cNvSpPr/>
          <p:nvPr/>
        </p:nvSpPr>
        <p:spPr>
          <a:xfrm>
            <a:off x="247650" y="1095480"/>
            <a:ext cx="8802390" cy="4089262"/>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The Digital Forensics Research Conference defines digital forensics as:</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pPr>
            <a:r>
              <a:rPr lang="en-US" sz="2200" b="1" dirty="0">
                <a:solidFill>
                  <a:srgbClr val="000000"/>
                </a:solidFill>
                <a:latin typeface="Courier New" panose="02070309020205020404" pitchFamily="49" charset="0"/>
                <a:cs typeface="Courier New" panose="02070309020205020404" pitchFamily="49" charset="0"/>
              </a:rPr>
              <a:t>“The use of </a:t>
            </a:r>
            <a:r>
              <a:rPr lang="en-US" sz="2200" b="1" u="sng" dirty="0">
                <a:solidFill>
                  <a:srgbClr val="FF0000"/>
                </a:solidFill>
                <a:latin typeface="Courier New" panose="02070309020205020404" pitchFamily="49" charset="0"/>
                <a:cs typeface="Courier New" panose="02070309020205020404" pitchFamily="49" charset="0"/>
              </a:rPr>
              <a:t>scientifically derived and proven methods</a:t>
            </a:r>
            <a:r>
              <a:rPr lang="en-US" sz="2200" b="1" dirty="0">
                <a:solidFill>
                  <a:srgbClr val="000000"/>
                </a:solidFill>
                <a:latin typeface="Courier New" panose="02070309020205020404" pitchFamily="49" charset="0"/>
                <a:cs typeface="Courier New" panose="02070309020205020404" pitchFamily="49" charset="0"/>
              </a:rPr>
              <a:t> toward the </a:t>
            </a:r>
            <a:r>
              <a:rPr lang="en-US" sz="2200" b="1" u="sng" dirty="0">
                <a:solidFill>
                  <a:srgbClr val="FF0000"/>
                </a:solidFill>
                <a:latin typeface="Courier New" panose="02070309020205020404" pitchFamily="49" charset="0"/>
                <a:cs typeface="Courier New" panose="02070309020205020404" pitchFamily="49" charset="0"/>
              </a:rPr>
              <a:t>preservation, collection, validation, identification, analysis, interpretation, documentation, and presentation of digital evidence</a:t>
            </a:r>
            <a:r>
              <a:rPr lang="en-US" sz="2200" b="1" dirty="0">
                <a:solidFill>
                  <a:srgbClr val="000000"/>
                </a:solidFill>
                <a:latin typeface="Courier New" panose="02070309020205020404" pitchFamily="49" charset="0"/>
                <a:cs typeface="Courier New" panose="02070309020205020404" pitchFamily="49" charset="0"/>
              </a:rPr>
              <a:t> derived from digital sources for the purpose of facilitating or furthering the reconstruction of events found to be criminal or helping to anticipate unauthorized actions shown to be disruptive to planned operations.”</a:t>
            </a:r>
          </a:p>
        </p:txBody>
      </p:sp>
    </p:spTree>
    <p:extLst>
      <p:ext uri="{BB962C8B-B14F-4D97-AF65-F5344CB8AC3E}">
        <p14:creationId xmlns:p14="http://schemas.microsoft.com/office/powerpoint/2010/main" val="361375849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43093" y="75341"/>
            <a:ext cx="8657811" cy="48701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Forensics Investigative Process</a:t>
            </a:r>
            <a:endParaRPr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37FEA9B6-0048-4499-93CC-21F7A4BB534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478" b="94089" l="3759" r="88910">
                        <a14:foregroundMark x1="13722" y1="10345" x2="33271" y2="11084"/>
                        <a14:foregroundMark x1="33271" y1="11084" x2="69925" y2="9113"/>
                        <a14:foregroundMark x1="69925" y1="9113" x2="87218" y2="10591"/>
                        <a14:foregroundMark x1="87218" y1="10591" x2="90602" y2="18227"/>
                        <a14:foregroundMark x1="90602" y1="18227" x2="92857" y2="66256"/>
                        <a14:foregroundMark x1="92857" y1="66256" x2="89474" y2="77340"/>
                        <a14:foregroundMark x1="89474" y1="77340" x2="84774" y2="84729"/>
                        <a14:foregroundMark x1="84774" y1="84729" x2="48872" y2="95320"/>
                        <a14:foregroundMark x1="48872" y1="95320" x2="22556" y2="91872"/>
                        <a14:foregroundMark x1="22556" y1="91872" x2="14850" y2="83744"/>
                        <a14:foregroundMark x1="14850" y1="83744" x2="13158" y2="60345"/>
                        <a14:foregroundMark x1="13158" y1="60345" x2="16541" y2="27094"/>
                        <a14:foregroundMark x1="16541" y1="27094" x2="19361" y2="19212"/>
                        <a14:foregroundMark x1="19361" y1="19212" x2="72556" y2="28571"/>
                        <a14:foregroundMark x1="72556" y1="28571" x2="77444" y2="35961"/>
                        <a14:foregroundMark x1="77444" y1="35961" x2="78571" y2="49261"/>
                        <a14:foregroundMark x1="78571" y1="49261" x2="76880" y2="58128"/>
                        <a14:foregroundMark x1="76880" y1="58128" x2="69737" y2="75369"/>
                        <a14:foregroundMark x1="69737" y1="75369" x2="61842" y2="84236"/>
                        <a14:foregroundMark x1="61842" y1="84236" x2="31955" y2="87685"/>
                        <a14:foregroundMark x1="31955" y1="87685" x2="21241" y2="85222"/>
                        <a14:foregroundMark x1="12406" y1="8374" x2="6203" y2="26355"/>
                        <a14:foregroundMark x1="6203" y1="26355" x2="4323" y2="83251"/>
                        <a14:foregroundMark x1="4323" y1="83251" x2="6391" y2="93103"/>
                        <a14:foregroundMark x1="6391" y1="93103" x2="12782" y2="96552"/>
                        <a14:foregroundMark x1="12782" y1="96552" x2="20489" y2="96059"/>
                        <a14:foregroundMark x1="20489" y1="96059" x2="27444" y2="96059"/>
                        <a14:foregroundMark x1="27444" y1="96059" x2="52256" y2="95567"/>
                        <a14:foregroundMark x1="52256" y1="95567" x2="59211" y2="96059"/>
                        <a14:foregroundMark x1="59211" y1="96059" x2="88910" y2="93350"/>
                        <a14:foregroundMark x1="88910" y1="93350" x2="95677" y2="60345"/>
                        <a14:foregroundMark x1="95677" y1="60345" x2="96053" y2="31773"/>
                        <a14:foregroundMark x1="96053" y1="31773" x2="80263" y2="71182"/>
                        <a14:foregroundMark x1="80263" y1="71182" x2="81579" y2="42365"/>
                        <a14:foregroundMark x1="81579" y1="42365" x2="74436" y2="64532"/>
                        <a14:foregroundMark x1="74436" y1="64532" x2="81015" y2="45320"/>
                        <a14:foregroundMark x1="81015" y1="45320" x2="78383" y2="61084"/>
                        <a14:foregroundMark x1="78383" y1="61084" x2="81579" y2="74877"/>
                        <a14:foregroundMark x1="81579" y1="74877" x2="74812" y2="72660"/>
                        <a14:foregroundMark x1="74812" y1="72660" x2="79887" y2="60591"/>
                        <a14:foregroundMark x1="79887" y1="60591" x2="87782" y2="56650"/>
                        <a14:foregroundMark x1="87782" y1="56650" x2="91729" y2="47291"/>
                        <a14:foregroundMark x1="91729" y1="47291" x2="79135" y2="25123"/>
                        <a14:foregroundMark x1="79135" y1="25123" x2="82331" y2="17241"/>
                        <a14:foregroundMark x1="82331" y1="17241" x2="88910" y2="12808"/>
                        <a14:foregroundMark x1="88910" y1="12808" x2="74812" y2="12808"/>
                        <a14:foregroundMark x1="74812" y1="12808" x2="85714" y2="14778"/>
                        <a14:foregroundMark x1="85714" y1="14778" x2="89474" y2="7143"/>
                        <a14:foregroundMark x1="89474" y1="7143" x2="13094" y2="1297"/>
                        <a14:foregroundMark x1="7775" y1="10202" x2="8835" y2="19458"/>
                        <a14:foregroundMark x1="8835" y1="19458" x2="11466" y2="24138"/>
                        <a14:foregroundMark x1="13945" y1="5419" x2="50564" y2="5419"/>
                        <a14:foregroundMark x1="50564" y1="5419" x2="50564" y2="5665"/>
                        <a14:foregroundMark x1="5731" y1="14888" x2="6767" y2="23892"/>
                        <a14:foregroundMark x1="5274" y1="10910" x2="5307" y2="11194"/>
                        <a14:foregroundMark x1="5071" y1="9146" x2="5101" y2="9410"/>
                        <a14:foregroundMark x1="4699" y1="5911" x2="5044" y2="8905"/>
                        <a14:foregroundMark x1="11466" y1="3941" x2="7707" y2="10099"/>
                        <a14:foregroundMark x1="10902" y1="3448" x2="10714" y2="6158"/>
                        <a14:foregroundMark x1="12030" y1="1970" x2="11090" y2="3695"/>
                        <a14:foregroundMark x1="3947" y1="93842" x2="11090" y2="94089"/>
                        <a14:foregroundMark x1="11090" y1="94089" x2="13346" y2="90887"/>
                        <a14:foregroundMark x1="14098" y1="23892" x2="8835" y2="46552"/>
                        <a14:foregroundMark x1="8835" y1="46552" x2="9962" y2="89409"/>
                        <a14:foregroundMark x1="4135" y1="40394" x2="4699" y2="46798"/>
                        <a14:foregroundMark x1="73496" y1="17488" x2="78195" y2="16010"/>
                        <a14:foregroundMark x1="81015" y1="3695" x2="87782" y2="3941"/>
                        <a14:foregroundMark x1="87782" y1="3941" x2="93985" y2="7389"/>
                        <a14:foregroundMark x1="93985" y1="7389" x2="93797" y2="85222"/>
                        <a14:foregroundMark x1="93797" y1="85222" x2="88910" y2="92118"/>
                        <a14:foregroundMark x1="88910" y1="92118" x2="82895" y2="84236"/>
                        <a14:foregroundMark x1="82895" y1="84236" x2="79323" y2="74138"/>
                        <a14:foregroundMark x1="79323" y1="74138" x2="81203" y2="64778"/>
                        <a14:foregroundMark x1="81203" y1="64778" x2="84962" y2="69212"/>
                        <a14:foregroundMark x1="72744" y1="50739" x2="74436" y2="47783"/>
                        <a14:foregroundMark x1="74812" y1="53695" x2="72932" y2="52463"/>
                        <a14:backgroundMark x1="4511" y1="10837" x2="5349" y2="8014"/>
                        <a14:backgroundMark x1="5075" y1="12069" x2="6015" y2="9852"/>
                        <a14:backgroundMark x1="4627" y1="6788" x2="4511" y2="5911"/>
                        <a14:backgroundMark x1="5263" y1="11576" x2="4716" y2="7455"/>
                        <a14:backgroundMark x1="5263" y1="13054" x2="4887" y2="9852"/>
                        <a14:backgroundMark x1="4887" y1="13300" x2="6203" y2="11084"/>
                        <a14:backgroundMark x1="4511" y1="11330" x2="5827" y2="9113"/>
                        <a14:backgroundMark x1="4511" y1="4680" x2="5075" y2="5419"/>
                        <a14:backgroundMark x1="5263" y1="7143" x2="4699" y2="5665"/>
                      </a14:backgroundRemoval>
                    </a14:imgEffect>
                  </a14:imgLayer>
                </a14:imgProps>
              </a:ext>
            </a:extLst>
          </a:blip>
          <a:srcRect l="2796" t="2534" r="13595" b="1878"/>
          <a:stretch/>
        </p:blipFill>
        <p:spPr>
          <a:xfrm>
            <a:off x="167646" y="778413"/>
            <a:ext cx="6678231" cy="5826726"/>
          </a:xfrm>
          <a:prstGeom prst="rect">
            <a:avLst/>
          </a:prstGeom>
          <a:ln>
            <a:noFill/>
          </a:ln>
        </p:spPr>
      </p:pic>
      <p:sp>
        <p:nvSpPr>
          <p:cNvPr id="2" name="Rectangle 1">
            <a:extLst>
              <a:ext uri="{FF2B5EF4-FFF2-40B4-BE49-F238E27FC236}">
                <a16:creationId xmlns:a16="http://schemas.microsoft.com/office/drawing/2014/main" id="{E4D848FF-5043-4EFA-8046-A73B7137C3E5}"/>
              </a:ext>
            </a:extLst>
          </p:cNvPr>
          <p:cNvSpPr/>
          <p:nvPr/>
        </p:nvSpPr>
        <p:spPr>
          <a:xfrm>
            <a:off x="1181006" y="2342050"/>
            <a:ext cx="1103243"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63DFFA-C837-43D9-9243-3F68CF69E8F5}"/>
              </a:ext>
            </a:extLst>
          </p:cNvPr>
          <p:cNvSpPr/>
          <p:nvPr/>
        </p:nvSpPr>
        <p:spPr>
          <a:xfrm>
            <a:off x="1181006" y="2885020"/>
            <a:ext cx="1103243" cy="53382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1D23FB4-E6AD-46DC-A0E3-A350616468DC}"/>
              </a:ext>
            </a:extLst>
          </p:cNvPr>
          <p:cNvSpPr/>
          <p:nvPr/>
        </p:nvSpPr>
        <p:spPr>
          <a:xfrm>
            <a:off x="1181006" y="3418849"/>
            <a:ext cx="1103243" cy="49983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CE261CD-EDB2-40FD-8306-33C1BB8916F7}"/>
              </a:ext>
            </a:extLst>
          </p:cNvPr>
          <p:cNvSpPr/>
          <p:nvPr/>
        </p:nvSpPr>
        <p:spPr>
          <a:xfrm>
            <a:off x="2284249" y="2885020"/>
            <a:ext cx="1103243" cy="53382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FF6206-0F11-4029-BDF2-25C109D96FF5}"/>
              </a:ext>
            </a:extLst>
          </p:cNvPr>
          <p:cNvSpPr/>
          <p:nvPr/>
        </p:nvSpPr>
        <p:spPr>
          <a:xfrm>
            <a:off x="2284249" y="5498522"/>
            <a:ext cx="1103243"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EA28F75-485F-48AE-8C39-5A0E3F500A17}"/>
              </a:ext>
            </a:extLst>
          </p:cNvPr>
          <p:cNvSpPr/>
          <p:nvPr/>
        </p:nvSpPr>
        <p:spPr>
          <a:xfrm>
            <a:off x="2284249" y="6028669"/>
            <a:ext cx="1103243"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7C7D9DE-4FB4-487C-ADE8-B15E3A51F18F}"/>
              </a:ext>
            </a:extLst>
          </p:cNvPr>
          <p:cNvSpPr/>
          <p:nvPr/>
        </p:nvSpPr>
        <p:spPr>
          <a:xfrm>
            <a:off x="3387492" y="2883333"/>
            <a:ext cx="1103243" cy="51980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1FCCE68-FEBC-4E63-8362-4005F7A895EB}"/>
              </a:ext>
            </a:extLst>
          </p:cNvPr>
          <p:cNvSpPr/>
          <p:nvPr/>
        </p:nvSpPr>
        <p:spPr>
          <a:xfrm>
            <a:off x="3387492" y="3937280"/>
            <a:ext cx="1103243" cy="522188"/>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4128B92-089F-43B7-9AA6-E8455B8733E9}"/>
              </a:ext>
            </a:extLst>
          </p:cNvPr>
          <p:cNvSpPr/>
          <p:nvPr/>
        </p:nvSpPr>
        <p:spPr>
          <a:xfrm>
            <a:off x="3387492" y="4460193"/>
            <a:ext cx="1103243" cy="522188"/>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65558C-09FC-41B0-9B74-3BD754CDC44E}"/>
              </a:ext>
            </a:extLst>
          </p:cNvPr>
          <p:cNvSpPr/>
          <p:nvPr/>
        </p:nvSpPr>
        <p:spPr>
          <a:xfrm>
            <a:off x="3387492" y="4982462"/>
            <a:ext cx="1103243"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51109A3-11AB-48A8-BB29-41F4152ADC7E}"/>
              </a:ext>
            </a:extLst>
          </p:cNvPr>
          <p:cNvSpPr/>
          <p:nvPr/>
        </p:nvSpPr>
        <p:spPr>
          <a:xfrm>
            <a:off x="4490736" y="3399385"/>
            <a:ext cx="1013360" cy="522188"/>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24DD8F3-F0B4-4288-9812-5200E65F4042}"/>
              </a:ext>
            </a:extLst>
          </p:cNvPr>
          <p:cNvSpPr/>
          <p:nvPr/>
        </p:nvSpPr>
        <p:spPr>
          <a:xfrm>
            <a:off x="4490735" y="3925411"/>
            <a:ext cx="1013360"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384F804-7F64-4613-9A10-6B1E6758B3E7}"/>
              </a:ext>
            </a:extLst>
          </p:cNvPr>
          <p:cNvSpPr/>
          <p:nvPr/>
        </p:nvSpPr>
        <p:spPr>
          <a:xfrm>
            <a:off x="4490735" y="4456445"/>
            <a:ext cx="1013360"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7257829-B8CF-4DC5-B480-A0B6C4D3DA5A}"/>
              </a:ext>
            </a:extLst>
          </p:cNvPr>
          <p:cNvSpPr/>
          <p:nvPr/>
        </p:nvSpPr>
        <p:spPr>
          <a:xfrm>
            <a:off x="2303102" y="1830811"/>
            <a:ext cx="1103243" cy="53382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EF9050C-A446-496B-A84C-5C5042B39CEC}"/>
              </a:ext>
            </a:extLst>
          </p:cNvPr>
          <p:cNvSpPr/>
          <p:nvPr/>
        </p:nvSpPr>
        <p:spPr>
          <a:xfrm>
            <a:off x="3396917" y="1831095"/>
            <a:ext cx="1103243" cy="53382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727ACDD-1545-4770-AD7C-9432C0884D92}"/>
              </a:ext>
            </a:extLst>
          </p:cNvPr>
          <p:cNvSpPr/>
          <p:nvPr/>
        </p:nvSpPr>
        <p:spPr>
          <a:xfrm>
            <a:off x="4473920" y="1833899"/>
            <a:ext cx="1030176" cy="533829"/>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25E4F94-2505-4003-8948-F95E6E4BAB7B}"/>
              </a:ext>
            </a:extLst>
          </p:cNvPr>
          <p:cNvSpPr/>
          <p:nvPr/>
        </p:nvSpPr>
        <p:spPr>
          <a:xfrm>
            <a:off x="4473920" y="4987163"/>
            <a:ext cx="1013360"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3368DED-FA35-4D0B-9679-888ED5680A7A}"/>
              </a:ext>
            </a:extLst>
          </p:cNvPr>
          <p:cNvSpPr/>
          <p:nvPr/>
        </p:nvSpPr>
        <p:spPr>
          <a:xfrm>
            <a:off x="167646" y="3381285"/>
            <a:ext cx="1013359"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C9E363-E8B8-44C9-A2E3-03EB999A4855}"/>
              </a:ext>
            </a:extLst>
          </p:cNvPr>
          <p:cNvSpPr/>
          <p:nvPr/>
        </p:nvSpPr>
        <p:spPr>
          <a:xfrm>
            <a:off x="167646" y="3925411"/>
            <a:ext cx="1013359"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15FCE85-D7AF-494B-AE32-CAE43C1880E1}"/>
              </a:ext>
            </a:extLst>
          </p:cNvPr>
          <p:cNvSpPr/>
          <p:nvPr/>
        </p:nvSpPr>
        <p:spPr>
          <a:xfrm>
            <a:off x="167645" y="2353843"/>
            <a:ext cx="1013359"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D72DD8B-00CA-4191-A260-4E9FA8F58B32}"/>
              </a:ext>
            </a:extLst>
          </p:cNvPr>
          <p:cNvSpPr/>
          <p:nvPr/>
        </p:nvSpPr>
        <p:spPr>
          <a:xfrm>
            <a:off x="167645" y="4456445"/>
            <a:ext cx="1013359"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9810E80-1D89-46DE-A5F8-EAB32D5195EA}"/>
              </a:ext>
            </a:extLst>
          </p:cNvPr>
          <p:cNvSpPr/>
          <p:nvPr/>
        </p:nvSpPr>
        <p:spPr>
          <a:xfrm>
            <a:off x="167645" y="4985172"/>
            <a:ext cx="1013359" cy="546652"/>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B54A10B-6321-4541-B966-70AEED90407E}"/>
              </a:ext>
            </a:extLst>
          </p:cNvPr>
          <p:cNvSpPr txBox="1"/>
          <p:nvPr/>
        </p:nvSpPr>
        <p:spPr>
          <a:xfrm>
            <a:off x="6845877" y="2485764"/>
            <a:ext cx="2339103" cy="2246769"/>
          </a:xfrm>
          <a:prstGeom prst="rect">
            <a:avLst/>
          </a:prstGeom>
          <a:noFill/>
        </p:spPr>
        <p:txBody>
          <a:bodyPr wrap="none" rtlCol="0">
            <a:spAutoFit/>
          </a:bodyPr>
          <a:lstStyle/>
          <a:p>
            <a:pPr algn="ctr"/>
            <a:r>
              <a:rPr lang="en-US" sz="2000" b="1" u="sng" dirty="0">
                <a:solidFill>
                  <a:srgbClr val="FF0000"/>
                </a:solidFill>
                <a:latin typeface="Courier New" panose="02070309020205020404" pitchFamily="49" charset="0"/>
                <a:cs typeface="Courier New" panose="02070309020205020404" pitchFamily="49" charset="0"/>
              </a:rPr>
              <a:t>6-Step Process</a:t>
            </a:r>
          </a:p>
          <a:p>
            <a:pPr algn="ctr"/>
            <a:r>
              <a:rPr lang="en-US" sz="2000" b="1" dirty="0">
                <a:solidFill>
                  <a:srgbClr val="FF0000"/>
                </a:solidFill>
                <a:latin typeface="Courier New" panose="02070309020205020404" pitchFamily="49" charset="0"/>
                <a:cs typeface="Courier New" panose="02070309020205020404" pitchFamily="49" charset="0"/>
              </a:rPr>
              <a:t>Identify</a:t>
            </a:r>
          </a:p>
          <a:p>
            <a:pPr algn="ctr"/>
            <a:r>
              <a:rPr lang="en-US" sz="2000" b="1" dirty="0">
                <a:solidFill>
                  <a:srgbClr val="FF0000"/>
                </a:solidFill>
                <a:latin typeface="Courier New" panose="02070309020205020404" pitchFamily="49" charset="0"/>
                <a:cs typeface="Courier New" panose="02070309020205020404" pitchFamily="49" charset="0"/>
              </a:rPr>
              <a:t>Preserve</a:t>
            </a:r>
          </a:p>
          <a:p>
            <a:pPr algn="ctr"/>
            <a:r>
              <a:rPr lang="en-US" sz="2000" b="1" dirty="0">
                <a:solidFill>
                  <a:srgbClr val="FF0000"/>
                </a:solidFill>
                <a:latin typeface="Courier New" panose="02070309020205020404" pitchFamily="49" charset="0"/>
                <a:cs typeface="Courier New" panose="02070309020205020404" pitchFamily="49" charset="0"/>
              </a:rPr>
              <a:t>Collect</a:t>
            </a:r>
          </a:p>
          <a:p>
            <a:pPr algn="ctr"/>
            <a:r>
              <a:rPr lang="en-US" sz="2000" b="1" dirty="0">
                <a:solidFill>
                  <a:srgbClr val="FF0000"/>
                </a:solidFill>
                <a:latin typeface="Courier New" panose="02070309020205020404" pitchFamily="49" charset="0"/>
                <a:cs typeface="Courier New" panose="02070309020205020404" pitchFamily="49" charset="0"/>
              </a:rPr>
              <a:t>Examine</a:t>
            </a:r>
          </a:p>
          <a:p>
            <a:pPr algn="ctr"/>
            <a:r>
              <a:rPr lang="en-US" sz="2000" b="1" dirty="0">
                <a:solidFill>
                  <a:srgbClr val="FF0000"/>
                </a:solidFill>
                <a:latin typeface="Courier New" panose="02070309020205020404" pitchFamily="49" charset="0"/>
                <a:cs typeface="Courier New" panose="02070309020205020404" pitchFamily="49" charset="0"/>
              </a:rPr>
              <a:t>Analyze</a:t>
            </a:r>
          </a:p>
          <a:p>
            <a:pPr algn="ctr"/>
            <a:r>
              <a:rPr lang="en-US" sz="2000" b="1" dirty="0">
                <a:solidFill>
                  <a:srgbClr val="FF0000"/>
                </a:solidFill>
                <a:latin typeface="Courier New" panose="02070309020205020404" pitchFamily="49" charset="0"/>
                <a:cs typeface="Courier New" panose="02070309020205020404" pitchFamily="49" charset="0"/>
              </a:rPr>
              <a:t>Present</a:t>
            </a:r>
          </a:p>
        </p:txBody>
      </p:sp>
    </p:spTree>
    <p:extLst>
      <p:ext uri="{BB962C8B-B14F-4D97-AF65-F5344CB8AC3E}">
        <p14:creationId xmlns:p14="http://schemas.microsoft.com/office/powerpoint/2010/main" val="10557598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5B4BB85B-9E75-4A4D-B0E2-599C7494549F}"/>
              </a:ext>
            </a:extLst>
          </p:cNvPr>
          <p:cNvSpPr/>
          <p:nvPr/>
        </p:nvSpPr>
        <p:spPr>
          <a:xfrm>
            <a:off x="243095" y="95765"/>
            <a:ext cx="8657811" cy="70090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Digital Forensics</a:t>
            </a:r>
          </a:p>
          <a:p>
            <a:pPr algn="ctr">
              <a:lnSpc>
                <a:spcPct val="100000"/>
              </a:lnSpc>
            </a:pPr>
            <a:r>
              <a:rPr lang="en-US" sz="2600" b="1" dirty="0">
                <a:latin typeface="Courier New" panose="02070309020205020404" pitchFamily="49" charset="0"/>
                <a:cs typeface="Courier New" panose="02070309020205020404" pitchFamily="49" charset="0"/>
              </a:rPr>
              <a:t>Investigative Process Questions</a:t>
            </a:r>
            <a:endParaRPr sz="2600"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3D1F37EC-87EF-4B1A-876C-4D4D08BFF029}"/>
              </a:ext>
            </a:extLst>
          </p:cNvPr>
          <p:cNvSpPr/>
          <p:nvPr/>
        </p:nvSpPr>
        <p:spPr>
          <a:xfrm>
            <a:off x="28280" y="914401"/>
            <a:ext cx="9078012" cy="5876115"/>
          </a:xfrm>
          <a:prstGeom prst="rect">
            <a:avLst/>
          </a:prstGeom>
          <a:noFill/>
          <a:ln>
            <a:noFill/>
          </a:ln>
        </p:spPr>
        <p:txBody>
          <a:bodyPr lIns="90000" tIns="45000" rIns="90000" bIns="45000" anchor="t"/>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Categorize each scenario with the correct digital forensics step:</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gn="ctr">
              <a:lnSpc>
                <a:spcPct val="100000"/>
              </a:lnSpc>
            </a:pPr>
            <a:r>
              <a:rPr lang="en-US" b="1" dirty="0">
                <a:solidFill>
                  <a:srgbClr val="000000"/>
                </a:solidFill>
                <a:latin typeface="Courier New" panose="02070309020205020404" pitchFamily="49" charset="0"/>
                <a:cs typeface="Courier New" panose="02070309020205020404" pitchFamily="49" charset="0"/>
              </a:rPr>
              <a:t>Identify – Preserve – Collect – Examine – Analyze - Present</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Imaging a disk</a:t>
            </a:r>
          </a:p>
          <a:p>
            <a:pPr lvl="1"/>
            <a:endParaRPr lang="en-US" b="1" dirty="0">
              <a:solidFill>
                <a:srgbClr val="00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Building timelines with packet captures</a:t>
            </a:r>
          </a:p>
          <a:p>
            <a:pPr lvl="1"/>
            <a:endParaRPr lang="en-US" b="1" dirty="0">
              <a:solidFill>
                <a:srgbClr val="00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Securing a laptop for forensic analysis</a:t>
            </a:r>
          </a:p>
          <a:p>
            <a:pPr lvl="1"/>
            <a:endParaRPr lang="en-US" b="1" dirty="0">
              <a:solidFill>
                <a:srgbClr val="00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Correlating system intrusions with data mining</a:t>
            </a:r>
          </a:p>
          <a:p>
            <a:pPr lvl="1"/>
            <a:endParaRPr lang="en-US" b="1" dirty="0">
              <a:solidFill>
                <a:srgbClr val="00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Providing subject matter expertise for a trial</a:t>
            </a:r>
            <a:endParaRPr lang="en-US" b="1" dirty="0">
              <a:solidFill>
                <a:srgbClr val="FF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Finding hidden data on a disk partition</a:t>
            </a:r>
          </a:p>
        </p:txBody>
      </p:sp>
    </p:spTree>
    <p:extLst>
      <p:ext uri="{BB962C8B-B14F-4D97-AF65-F5344CB8AC3E}">
        <p14:creationId xmlns:p14="http://schemas.microsoft.com/office/powerpoint/2010/main" val="21202941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5B4BB85B-9E75-4A4D-B0E2-599C7494549F}"/>
              </a:ext>
            </a:extLst>
          </p:cNvPr>
          <p:cNvSpPr/>
          <p:nvPr/>
        </p:nvSpPr>
        <p:spPr>
          <a:xfrm>
            <a:off x="243095" y="95765"/>
            <a:ext cx="8657811" cy="700902"/>
          </a:xfrm>
          <a:prstGeom prst="rect">
            <a:avLst/>
          </a:prstGeom>
          <a:noFill/>
          <a:ln>
            <a:noFill/>
          </a:ln>
        </p:spPr>
        <p:txBody>
          <a:bodyPr lIns="90000" tIns="45000" rIns="90000" bIns="45000" anchor="ctr"/>
          <a:lstStyle/>
          <a:p>
            <a:pPr algn="ctr">
              <a:lnSpc>
                <a:spcPct val="100000"/>
              </a:lnSpc>
            </a:pPr>
            <a:r>
              <a:rPr lang="en-US" sz="2600" b="1" dirty="0">
                <a:latin typeface="Courier New" panose="02070309020205020404" pitchFamily="49" charset="0"/>
                <a:cs typeface="Courier New" panose="02070309020205020404" pitchFamily="49" charset="0"/>
              </a:rPr>
              <a:t>Digital Forensics</a:t>
            </a:r>
          </a:p>
          <a:p>
            <a:pPr algn="ctr">
              <a:lnSpc>
                <a:spcPct val="100000"/>
              </a:lnSpc>
            </a:pPr>
            <a:r>
              <a:rPr lang="en-US" sz="2600" b="1" dirty="0">
                <a:latin typeface="Courier New" panose="02070309020205020404" pitchFamily="49" charset="0"/>
                <a:cs typeface="Courier New" panose="02070309020205020404" pitchFamily="49" charset="0"/>
              </a:rPr>
              <a:t>Investigative Process Answers</a:t>
            </a:r>
            <a:endParaRPr sz="2600"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3D1F37EC-87EF-4B1A-876C-4D4D08BFF029}"/>
              </a:ext>
            </a:extLst>
          </p:cNvPr>
          <p:cNvSpPr/>
          <p:nvPr/>
        </p:nvSpPr>
        <p:spPr>
          <a:xfrm>
            <a:off x="28280" y="914401"/>
            <a:ext cx="9078012" cy="5876115"/>
          </a:xfrm>
          <a:prstGeom prst="rect">
            <a:avLst/>
          </a:prstGeom>
          <a:noFill/>
          <a:ln>
            <a:noFill/>
          </a:ln>
        </p:spPr>
        <p:txBody>
          <a:bodyPr lIns="90000" tIns="45000" rIns="90000" bIns="45000" anchor="t"/>
          <a:lstStyle/>
          <a:p>
            <a:pPr>
              <a:lnSpc>
                <a:spcPct val="100000"/>
              </a:lnSpc>
            </a:pPr>
            <a:r>
              <a:rPr lang="en-US" b="1" dirty="0">
                <a:solidFill>
                  <a:srgbClr val="000000"/>
                </a:solidFill>
                <a:latin typeface="Courier New" panose="02070309020205020404" pitchFamily="49" charset="0"/>
                <a:cs typeface="Courier New" panose="02070309020205020404" pitchFamily="49" charset="0"/>
              </a:rPr>
              <a:t>Categorize each scenario with the correct digital forensics step:</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gn="ctr">
              <a:lnSpc>
                <a:spcPct val="100000"/>
              </a:lnSpc>
            </a:pPr>
            <a:r>
              <a:rPr lang="en-US" b="1" dirty="0">
                <a:solidFill>
                  <a:srgbClr val="000000"/>
                </a:solidFill>
                <a:latin typeface="Courier New" panose="02070309020205020404" pitchFamily="49" charset="0"/>
                <a:cs typeface="Courier New" panose="02070309020205020404" pitchFamily="49" charset="0"/>
              </a:rPr>
              <a:t>Identify – Preserve – Collect – Examine – Analyze - Present</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Imaging a disk</a:t>
            </a:r>
          </a:p>
          <a:p>
            <a:pPr marL="1200150" lvl="2" indent="-28575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PRESERVATION</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Building timelines with packet captures</a:t>
            </a:r>
          </a:p>
          <a:p>
            <a:pPr marL="1200150" lvl="2" indent="-28575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ANALYSIS</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Securing a laptop for forensic analysis</a:t>
            </a:r>
          </a:p>
          <a:p>
            <a:pPr marL="1200150" lvl="2" indent="-28575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PRESERVATION</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Correlating system intrusions with data mining</a:t>
            </a:r>
          </a:p>
          <a:p>
            <a:pPr marL="1200150" lvl="2" indent="-28575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ANALYSIS</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Providing subject matter expertise for a trial</a:t>
            </a:r>
            <a:endParaRPr lang="en-US" b="1" dirty="0">
              <a:solidFill>
                <a:srgbClr val="FF0000"/>
              </a:solidFill>
              <a:latin typeface="Courier New" panose="02070309020205020404" pitchFamily="49" charset="0"/>
              <a:cs typeface="Courier New" panose="02070309020205020404" pitchFamily="49" charset="0"/>
            </a:endParaRPr>
          </a:p>
          <a:p>
            <a:pPr marL="1200150" lvl="2" indent="-28575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PRESENTATION</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Finding hidden data on a disk partition</a:t>
            </a:r>
          </a:p>
          <a:p>
            <a:pPr marL="1257300" lvl="2" indent="-342900">
              <a:buFont typeface="Wingdings" panose="05000000000000000000" pitchFamily="2" charset="2"/>
              <a:buChar char="ü"/>
            </a:pPr>
            <a:r>
              <a:rPr lang="en-US" b="1" dirty="0">
                <a:solidFill>
                  <a:srgbClr val="FF0000"/>
                </a:solidFill>
                <a:latin typeface="Courier New" panose="02070309020205020404" pitchFamily="49" charset="0"/>
                <a:cs typeface="Courier New" panose="02070309020205020404" pitchFamily="49" charset="0"/>
              </a:rPr>
              <a:t>EXAMINIATION</a:t>
            </a:r>
          </a:p>
        </p:txBody>
      </p:sp>
    </p:spTree>
    <p:extLst>
      <p:ext uri="{BB962C8B-B14F-4D97-AF65-F5344CB8AC3E}">
        <p14:creationId xmlns:p14="http://schemas.microsoft.com/office/powerpoint/2010/main" val="20895055"/>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967363" y="149087"/>
            <a:ext cx="7209274"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Evidence Trustworthiness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59026" y="1073427"/>
            <a:ext cx="8825948" cy="4978581"/>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Digital media and data can be manipulated and require a trustworthy process of collecting and storing artifacts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Methods that can be used to ensure data trustworthiness: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Work from an exact copy of the original data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Preserve the data pedigree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Hash</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Collection time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Time Offsets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Employ cryptography as a partial solution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Digital signatures – Asymmetric</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Encryption – Symmetric and Asymmetric</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Understand application metadata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Apply corroborating evidence</a:t>
            </a:r>
          </a:p>
        </p:txBody>
      </p:sp>
    </p:spTree>
    <p:extLst>
      <p:ext uri="{BB962C8B-B14F-4D97-AF65-F5344CB8AC3E}">
        <p14:creationId xmlns:p14="http://schemas.microsoft.com/office/powerpoint/2010/main" val="39401966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447773" y="119570"/>
            <a:ext cx="8248454" cy="54726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Detection and Recovery of Hidden Data</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59026" y="810705"/>
            <a:ext cx="8825948" cy="3497345"/>
          </a:xfrm>
          <a:prstGeom prst="rect">
            <a:avLst/>
          </a:prstGeom>
          <a:noFill/>
          <a:ln>
            <a:noFill/>
          </a:ln>
        </p:spPr>
        <p:txBody>
          <a:bodyPr lIns="90000" tIns="45000" rIns="90000" bIns="45000" anchor="t"/>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Digital forensic analysts should understand likely hiding methods and locations used to obscure and conceal data</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The Digital Forensics Research Conference identified 10 areas of data hiding that can be used to conceal data</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Before attempting media analysis we will identify different data hiding techniques</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7C9E160-F079-4285-8161-E095AF27177C}"/>
              </a:ext>
            </a:extLst>
          </p:cNvPr>
          <p:cNvPicPr>
            <a:picLocks noChangeAspect="1"/>
          </p:cNvPicPr>
          <p:nvPr/>
        </p:nvPicPr>
        <p:blipFill rotWithShape="1">
          <a:blip r:embed="rId2"/>
          <a:srcRect l="163" t="827" r="489" b="1991"/>
          <a:stretch/>
        </p:blipFill>
        <p:spPr>
          <a:xfrm>
            <a:off x="180497" y="4487165"/>
            <a:ext cx="8783006" cy="2174108"/>
          </a:xfrm>
          <a:prstGeom prst="rect">
            <a:avLst/>
          </a:prstGeom>
          <a:ln>
            <a:solidFill>
              <a:schemeClr val="tx1"/>
            </a:solidFill>
          </a:ln>
        </p:spPr>
      </p:pic>
      <p:sp>
        <p:nvSpPr>
          <p:cNvPr id="5" name="Rectangle 4">
            <a:extLst>
              <a:ext uri="{FF2B5EF4-FFF2-40B4-BE49-F238E27FC236}">
                <a16:creationId xmlns:a16="http://schemas.microsoft.com/office/drawing/2014/main" id="{F684C4D3-8BB3-469D-AEDB-321F25B9A40D}"/>
              </a:ext>
            </a:extLst>
          </p:cNvPr>
          <p:cNvSpPr/>
          <p:nvPr/>
        </p:nvSpPr>
        <p:spPr>
          <a:xfrm>
            <a:off x="940644" y="5370426"/>
            <a:ext cx="907010" cy="483626"/>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FBCE8B6-40A2-4FA8-B1A6-92A1A42A309F}"/>
              </a:ext>
            </a:extLst>
          </p:cNvPr>
          <p:cNvSpPr/>
          <p:nvPr/>
        </p:nvSpPr>
        <p:spPr>
          <a:xfrm>
            <a:off x="1847654" y="5854052"/>
            <a:ext cx="952107" cy="339365"/>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8E4F3BF-C1A2-4B7B-97C5-B66AF0E7092D}"/>
              </a:ext>
            </a:extLst>
          </p:cNvPr>
          <p:cNvSpPr/>
          <p:nvPr/>
        </p:nvSpPr>
        <p:spPr>
          <a:xfrm>
            <a:off x="940645" y="5861736"/>
            <a:ext cx="907010" cy="339365"/>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A67D341-39E5-4B17-A32E-369561292243}"/>
              </a:ext>
            </a:extLst>
          </p:cNvPr>
          <p:cNvSpPr/>
          <p:nvPr/>
        </p:nvSpPr>
        <p:spPr>
          <a:xfrm>
            <a:off x="2799761" y="6193417"/>
            <a:ext cx="838985" cy="339365"/>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583B63-54D3-4188-9DF8-A130EC532F62}"/>
              </a:ext>
            </a:extLst>
          </p:cNvPr>
          <p:cNvSpPr/>
          <p:nvPr/>
        </p:nvSpPr>
        <p:spPr>
          <a:xfrm>
            <a:off x="3657600" y="5376255"/>
            <a:ext cx="838985" cy="477797"/>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6BCE836-D432-4709-BC57-21CA42BC9075}"/>
              </a:ext>
            </a:extLst>
          </p:cNvPr>
          <p:cNvSpPr/>
          <p:nvPr/>
        </p:nvSpPr>
        <p:spPr>
          <a:xfrm>
            <a:off x="3657599" y="6201102"/>
            <a:ext cx="838985" cy="339366"/>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1A7A8E-24EE-4664-B6F3-98218E023616}"/>
              </a:ext>
            </a:extLst>
          </p:cNvPr>
          <p:cNvSpPr/>
          <p:nvPr/>
        </p:nvSpPr>
        <p:spPr>
          <a:xfrm>
            <a:off x="4515439" y="5861736"/>
            <a:ext cx="886120" cy="339365"/>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6F239B-26F0-4789-B704-B27FCE2009B3}"/>
              </a:ext>
            </a:extLst>
          </p:cNvPr>
          <p:cNvSpPr/>
          <p:nvPr/>
        </p:nvSpPr>
        <p:spPr>
          <a:xfrm>
            <a:off x="5399520" y="5851194"/>
            <a:ext cx="838985" cy="349908"/>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452C865-C072-4DB6-A5A2-514E4DB404BF}"/>
              </a:ext>
            </a:extLst>
          </p:cNvPr>
          <p:cNvSpPr/>
          <p:nvPr/>
        </p:nvSpPr>
        <p:spPr>
          <a:xfrm>
            <a:off x="5399519" y="4882086"/>
            <a:ext cx="838985" cy="477796"/>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34AD7EF-714B-47EF-B240-16741108A7B9}"/>
              </a:ext>
            </a:extLst>
          </p:cNvPr>
          <p:cNvSpPr/>
          <p:nvPr/>
        </p:nvSpPr>
        <p:spPr>
          <a:xfrm>
            <a:off x="6238504" y="4882086"/>
            <a:ext cx="838985" cy="477796"/>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1057908-0A2E-4314-A8BB-87740BF054F3}"/>
              </a:ext>
            </a:extLst>
          </p:cNvPr>
          <p:cNvSpPr/>
          <p:nvPr/>
        </p:nvSpPr>
        <p:spPr>
          <a:xfrm>
            <a:off x="7084876" y="5868931"/>
            <a:ext cx="1078736" cy="332170"/>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ADF4B4F-D7A4-4171-91EF-C2A408095F1B}"/>
              </a:ext>
            </a:extLst>
          </p:cNvPr>
          <p:cNvSpPr/>
          <p:nvPr/>
        </p:nvSpPr>
        <p:spPr>
          <a:xfrm>
            <a:off x="7086916" y="6208298"/>
            <a:ext cx="1078736" cy="324484"/>
          </a:xfrm>
          <a:prstGeom prst="rect">
            <a:avLst/>
          </a:prstGeom>
          <a:solidFill>
            <a:srgbClr val="FF00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97248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47727" y="133694"/>
            <a:ext cx="6048547"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Detection and Recovery of Hidden Data Definitions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319832" y="1869749"/>
            <a:ext cx="4554376" cy="3442255"/>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Signals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Steganography</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Timing Channels</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Applications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File Slack</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Disk Geometry</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Hidden Partitions </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File Systems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RAM Slack</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Unallocated Space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Boot Sector</a:t>
            </a:r>
          </a:p>
        </p:txBody>
      </p:sp>
      <p:sp>
        <p:nvSpPr>
          <p:cNvPr id="23" name="CustomShape 1">
            <a:extLst>
              <a:ext uri="{FF2B5EF4-FFF2-40B4-BE49-F238E27FC236}">
                <a16:creationId xmlns:a16="http://schemas.microsoft.com/office/drawing/2014/main" id="{A39DA34C-1D61-4739-BDA5-55F42B195DBB}"/>
              </a:ext>
            </a:extLst>
          </p:cNvPr>
          <p:cNvSpPr/>
          <p:nvPr/>
        </p:nvSpPr>
        <p:spPr>
          <a:xfrm>
            <a:off x="4353276" y="1900386"/>
            <a:ext cx="4668176" cy="351295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Communication Structures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Reserved Packet Offsets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Protocols</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Solid State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BIOS - UEFI</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RAM</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Data Structures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Stack &amp; Heap Space</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Operating System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System Libraries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Dynamic Linked Libraries</a:t>
            </a:r>
          </a:p>
        </p:txBody>
      </p:sp>
    </p:spTree>
    <p:extLst>
      <p:ext uri="{BB962C8B-B14F-4D97-AF65-F5344CB8AC3E}">
        <p14:creationId xmlns:p14="http://schemas.microsoft.com/office/powerpoint/2010/main" val="37533690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60397"/>
            <a:ext cx="5289840" cy="57137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Steganography</a:t>
            </a:r>
            <a:endParaRPr dirty="0">
              <a:latin typeface="Courier New" panose="02070309020205020404" pitchFamily="49" charset="0"/>
              <a:cs typeface="Courier New" panose="02070309020205020404" pitchFamily="49" charset="0"/>
            </a:endParaRPr>
          </a:p>
        </p:txBody>
      </p:sp>
      <p:pic>
        <p:nvPicPr>
          <p:cNvPr id="2050" name="Picture 2" descr=" [Fig 9: Result of embedding Message1 into Container2 (43k)] "/>
          <p:cNvPicPr>
            <a:picLocks noChangeAspect="1" noChangeArrowheads="1"/>
          </p:cNvPicPr>
          <p:nvPr/>
        </p:nvPicPr>
        <p:blipFill rotWithShape="1">
          <a:blip r:embed="rId2">
            <a:extLst>
              <a:ext uri="{28A0092B-C50C-407E-A947-70E740481C1C}">
                <a14:useLocalDpi xmlns:a14="http://schemas.microsoft.com/office/drawing/2010/main" val="0"/>
              </a:ext>
            </a:extLst>
          </a:blip>
          <a:srcRect l="1107" t="1486" r="52882" b="11744"/>
          <a:stretch/>
        </p:blipFill>
        <p:spPr bwMode="auto">
          <a:xfrm>
            <a:off x="1739902" y="4872830"/>
            <a:ext cx="1258777" cy="15908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8/88/MS_word_DOC_icon.svg/1047px-MS_word_DOC_ic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868" y="3881494"/>
            <a:ext cx="588616" cy="575698"/>
          </a:xfrm>
          <a:prstGeom prst="rect">
            <a:avLst/>
          </a:prstGeom>
          <a:noFill/>
          <a:extLst>
            <a:ext uri="{909E8E84-426E-40DD-AFC4-6F175D3DCCD1}">
              <a14:hiddenFill xmlns:a14="http://schemas.microsoft.com/office/drawing/2010/main">
                <a:solidFill>
                  <a:srgbClr val="FFFFFF"/>
                </a:solidFill>
              </a14:hiddenFill>
            </a:ext>
          </a:extLst>
        </p:spPr>
      </p:pic>
      <p:sp>
        <p:nvSpPr>
          <p:cNvPr id="12" name="CustomShape 1"/>
          <p:cNvSpPr/>
          <p:nvPr/>
        </p:nvSpPr>
        <p:spPr>
          <a:xfrm>
            <a:off x="343196" y="1023867"/>
            <a:ext cx="8678564" cy="3086211"/>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Hiding data or media in other media</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 “Security through obscurity” unless encrypted</a:t>
            </a:r>
          </a:p>
          <a:p>
            <a:pPr>
              <a:lnSpc>
                <a:spcPct val="100000"/>
              </a:lnSpc>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There are numerous well-known steganography tools: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OpenStego</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Xiao</a:t>
            </a:r>
          </a:p>
        </p:txBody>
      </p:sp>
      <p:grpSp>
        <p:nvGrpSpPr>
          <p:cNvPr id="8" name="Group 7">
            <a:extLst>
              <a:ext uri="{FF2B5EF4-FFF2-40B4-BE49-F238E27FC236}">
                <a16:creationId xmlns:a16="http://schemas.microsoft.com/office/drawing/2014/main" id="{357E7ECD-7D21-47F1-BA42-5ED6268E90D9}"/>
              </a:ext>
            </a:extLst>
          </p:cNvPr>
          <p:cNvGrpSpPr/>
          <p:nvPr/>
        </p:nvGrpSpPr>
        <p:grpSpPr>
          <a:xfrm>
            <a:off x="4256396" y="5206588"/>
            <a:ext cx="588623" cy="923330"/>
            <a:chOff x="2243787" y="3859432"/>
            <a:chExt cx="588623" cy="923330"/>
          </a:xfrm>
        </p:grpSpPr>
        <p:sp>
          <p:nvSpPr>
            <p:cNvPr id="9" name="Oval 8">
              <a:extLst>
                <a:ext uri="{FF2B5EF4-FFF2-40B4-BE49-F238E27FC236}">
                  <a16:creationId xmlns:a16="http://schemas.microsoft.com/office/drawing/2014/main" id="{F295B0B7-C72F-412F-B660-E99D31B3B493}"/>
                </a:ext>
              </a:extLst>
            </p:cNvPr>
            <p:cNvSpPr/>
            <p:nvPr/>
          </p:nvSpPr>
          <p:spPr>
            <a:xfrm>
              <a:off x="2263698" y="4070195"/>
              <a:ext cx="557561" cy="5241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7D345DC-6867-4160-8EE6-BF6E1998860E}"/>
                </a:ext>
              </a:extLst>
            </p:cNvPr>
            <p:cNvSpPr txBox="1"/>
            <p:nvPr/>
          </p:nvSpPr>
          <p:spPr>
            <a:xfrm>
              <a:off x="2243787" y="3859432"/>
              <a:ext cx="588623" cy="923330"/>
            </a:xfrm>
            <a:prstGeom prst="rect">
              <a:avLst/>
            </a:prstGeom>
            <a:noFill/>
          </p:spPr>
          <p:txBody>
            <a:bodyPr wrap="none" rtlCol="0">
              <a:spAutoFit/>
            </a:bodyPr>
            <a:lstStyle/>
            <a:p>
              <a:r>
                <a:rPr lang="en-US" sz="5400" dirty="0"/>
                <a:t>+</a:t>
              </a:r>
            </a:p>
          </p:txBody>
        </p:sp>
      </p:grpSp>
      <p:cxnSp>
        <p:nvCxnSpPr>
          <p:cNvPr id="11" name="Straight Arrow Connector 10">
            <a:extLst>
              <a:ext uri="{FF2B5EF4-FFF2-40B4-BE49-F238E27FC236}">
                <a16:creationId xmlns:a16="http://schemas.microsoft.com/office/drawing/2014/main" id="{1D67D2A9-5298-45F8-BD2F-895AE6CD0AAB}"/>
              </a:ext>
            </a:extLst>
          </p:cNvPr>
          <p:cNvCxnSpPr>
            <a:cxnSpLocks/>
          </p:cNvCxnSpPr>
          <p:nvPr/>
        </p:nvCxnSpPr>
        <p:spPr>
          <a:xfrm flipV="1">
            <a:off x="3225468" y="5679404"/>
            <a:ext cx="1022413"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AADFE9-FE3D-4977-B851-19256C05594E}"/>
              </a:ext>
            </a:extLst>
          </p:cNvPr>
          <p:cNvCxnSpPr>
            <a:cxnSpLocks/>
          </p:cNvCxnSpPr>
          <p:nvPr/>
        </p:nvCxnSpPr>
        <p:spPr>
          <a:xfrm>
            <a:off x="4550707" y="4562573"/>
            <a:ext cx="0" cy="854778"/>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0DE64A-8BB7-4C70-BEA5-B99103A08540}"/>
              </a:ext>
            </a:extLst>
          </p:cNvPr>
          <p:cNvCxnSpPr>
            <a:cxnSpLocks/>
          </p:cNvCxnSpPr>
          <p:nvPr/>
        </p:nvCxnSpPr>
        <p:spPr>
          <a:xfrm flipV="1">
            <a:off x="4864930" y="5668252"/>
            <a:ext cx="1022413"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 [Fig 9: Result of embedding Message1 into Container2 (43k)] ">
            <a:extLst>
              <a:ext uri="{FF2B5EF4-FFF2-40B4-BE49-F238E27FC236}">
                <a16:creationId xmlns:a16="http://schemas.microsoft.com/office/drawing/2014/main" id="{8640C740-8D2A-4283-9855-AB26935D3B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7" t="1486" r="52882" b="11744"/>
          <a:stretch/>
        </p:blipFill>
        <p:spPr bwMode="auto">
          <a:xfrm>
            <a:off x="6109523" y="4872829"/>
            <a:ext cx="1258777" cy="159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3460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Covert Channels</a:t>
            </a:r>
            <a:endParaRPr dirty="0">
              <a:latin typeface="Courier New" panose="02070309020205020404" pitchFamily="49" charset="0"/>
              <a:cs typeface="Courier New" panose="02070309020205020404" pitchFamily="49" charset="0"/>
            </a:endParaRPr>
          </a:p>
        </p:txBody>
      </p:sp>
      <p:sp>
        <p:nvSpPr>
          <p:cNvPr id="12" name="CustomShape 1"/>
          <p:cNvSpPr/>
          <p:nvPr/>
        </p:nvSpPr>
        <p:spPr>
          <a:xfrm>
            <a:off x="371476" y="1095479"/>
            <a:ext cx="8678564" cy="4504044"/>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Modulation of data in a manner that allows data to be indirectly transmitted and prevents detection and analysis</a:t>
            </a:r>
          </a:p>
          <a:p>
            <a:pPr>
              <a:lnSpc>
                <a:spcPct val="100000"/>
              </a:lnSpc>
              <a:buFont typeface="Wingdings" charset="2"/>
              <a:buChar char=""/>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Covert channels can be storage, timing, or hybrid of both</a:t>
            </a:r>
          </a:p>
          <a:p>
            <a:pPr>
              <a:lnSpc>
                <a:spcPct val="100000"/>
              </a:lnSpc>
              <a:buFont typeface="Wingdings" charset="2"/>
              <a:buChar char=""/>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Covert channels include:</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CPU Scheduling</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I/O Scheduling</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Disk Scheduling</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I/O Timing</a:t>
            </a:r>
          </a:p>
        </p:txBody>
      </p:sp>
    </p:spTree>
    <p:extLst>
      <p:ext uri="{BB962C8B-B14F-4D97-AF65-F5344CB8AC3E}">
        <p14:creationId xmlns:p14="http://schemas.microsoft.com/office/powerpoint/2010/main" val="15780733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Slack</a:t>
            </a:r>
            <a:endParaRPr dirty="0">
              <a:latin typeface="Courier New" panose="02070309020205020404" pitchFamily="49" charset="0"/>
              <a:cs typeface="Courier New" panose="02070309020205020404" pitchFamily="49" charset="0"/>
            </a:endParaRPr>
          </a:p>
        </p:txBody>
      </p:sp>
      <p:sp>
        <p:nvSpPr>
          <p:cNvPr id="12" name="CustomShape 1"/>
          <p:cNvSpPr/>
          <p:nvPr/>
        </p:nvSpPr>
        <p:spPr>
          <a:xfrm>
            <a:off x="352622" y="935221"/>
            <a:ext cx="8678564" cy="3467097"/>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Disk image analysis requires understanding of:</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Disk Geometry</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Sectors – The smallest addressable data element - 512 bytes → 4 KB</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Operating Systems – File Systems</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Clusters – The smallest addressable data element for a file system – 8 sectors</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File Slack is the remaining sectors to the end of a cluster</a:t>
            </a:r>
          </a:p>
        </p:txBody>
      </p:sp>
      <p:pic>
        <p:nvPicPr>
          <p:cNvPr id="4" name="Picture 3">
            <a:extLst>
              <a:ext uri="{FF2B5EF4-FFF2-40B4-BE49-F238E27FC236}">
                <a16:creationId xmlns:a16="http://schemas.microsoft.com/office/drawing/2014/main" id="{12EC1389-D7CD-4EF2-BAE3-0499150A3342}"/>
              </a:ext>
            </a:extLst>
          </p:cNvPr>
          <p:cNvPicPr>
            <a:picLocks noChangeAspect="1"/>
          </p:cNvPicPr>
          <p:nvPr/>
        </p:nvPicPr>
        <p:blipFill>
          <a:blip r:embed="rId2"/>
          <a:stretch>
            <a:fillRect/>
          </a:stretch>
        </p:blipFill>
        <p:spPr>
          <a:xfrm>
            <a:off x="828675" y="4587636"/>
            <a:ext cx="7486650" cy="1704975"/>
          </a:xfrm>
          <a:prstGeom prst="rect">
            <a:avLst/>
          </a:prstGeom>
          <a:ln>
            <a:solidFill>
              <a:schemeClr val="tx1"/>
            </a:solidFill>
          </a:ln>
        </p:spPr>
      </p:pic>
      <p:sp>
        <p:nvSpPr>
          <p:cNvPr id="5" name="Rectangle 4">
            <a:extLst>
              <a:ext uri="{FF2B5EF4-FFF2-40B4-BE49-F238E27FC236}">
                <a16:creationId xmlns:a16="http://schemas.microsoft.com/office/drawing/2014/main" id="{28FF3C5B-E8FB-442B-89E8-57F2590685DD}"/>
              </a:ext>
            </a:extLst>
          </p:cNvPr>
          <p:cNvSpPr/>
          <p:nvPr/>
        </p:nvSpPr>
        <p:spPr>
          <a:xfrm>
            <a:off x="-2947" y="6531369"/>
            <a:ext cx="8130619" cy="307777"/>
          </a:xfrm>
          <a:prstGeom prst="rect">
            <a:avLst/>
          </a:prstGeom>
        </p:spPr>
        <p:txBody>
          <a:bodyPr wrap="square">
            <a:spAutoFit/>
          </a:bodyPr>
          <a:lstStyle/>
          <a:p>
            <a:r>
              <a:rPr lang="en-US" sz="1400" b="1" dirty="0">
                <a:latin typeface="Courier New" panose="02070309020205020404" pitchFamily="49" charset="0"/>
                <a:cs typeface="Courier New" panose="02070309020205020404" pitchFamily="49" charset="0"/>
              </a:rPr>
              <a:t>https://kb.digital-detective.net/display/BLADE1/File+System+Data+Recovery</a:t>
            </a:r>
          </a:p>
        </p:txBody>
      </p:sp>
    </p:spTree>
    <p:extLst>
      <p:ext uri="{BB962C8B-B14F-4D97-AF65-F5344CB8AC3E}">
        <p14:creationId xmlns:p14="http://schemas.microsoft.com/office/powerpoint/2010/main" val="27437519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41405" y="804168"/>
            <a:ext cx="8870623" cy="5555367"/>
          </a:xfrm>
          <a:prstGeom prst="rect">
            <a:avLst/>
          </a:prstGeom>
        </p:spPr>
        <p:txBody>
          <a:bodyPr wrap="square" anchor="t">
            <a:spAutoFit/>
          </a:bodyPr>
          <a:lstStyle/>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Jason Cuneo </a:t>
            </a:r>
          </a:p>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West Point, 1998, B.S. Electrical Engineering</a:t>
            </a:r>
          </a:p>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U.S. Army, Infantry Officer, 1998 – 2004</a:t>
            </a:r>
          </a:p>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UAH, 2006, M.S. Electrical Engineering</a:t>
            </a:r>
          </a:p>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Auburn, Current, PhD Program, C.S. &amp; Software Engineering</a:t>
            </a:r>
          </a:p>
          <a:p>
            <a:pPr>
              <a:spcAft>
                <a:spcPts val="600"/>
              </a:spcAft>
              <a:buFont typeface="Wingdings" panose="05000000000000000000" pitchFamily="2" charset="2"/>
              <a:buChar char="Ø"/>
            </a:pPr>
            <a:r>
              <a:rPr lang="en-US" sz="1900" b="1" dirty="0">
                <a:latin typeface="Courier New" panose="02070309020205020404" pitchFamily="49" charset="0"/>
                <a:cs typeface="Courier New" panose="02070309020205020404" pitchFamily="49" charset="0"/>
              </a:rPr>
              <a:t> Experience</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Defensive Cyber Operations</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Cyber Training</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Advanced Networking</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Cyber Exercises</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Vulnerability Assessment</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Microelectronics</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Hardware Analysis</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Blockchain</a:t>
            </a:r>
          </a:p>
          <a:p>
            <a:pPr marL="800031" lvl="4" indent="-342900">
              <a:spcAft>
                <a:spcPts val="600"/>
              </a:spcAft>
              <a:buFont typeface="Wingdings" panose="05000000000000000000" pitchFamily="2" charset="2"/>
              <a:buChar char="ü"/>
            </a:pPr>
            <a:r>
              <a:rPr lang="en-US" sz="1900" b="1" dirty="0">
                <a:latin typeface="Courier New" panose="02070309020205020404" pitchFamily="49" charset="0"/>
                <a:cs typeface="Courier New" panose="02070309020205020404" pitchFamily="49" charset="0"/>
              </a:rPr>
              <a:t>Cryptocurrencies</a:t>
            </a:r>
          </a:p>
        </p:txBody>
      </p:sp>
      <p:sp>
        <p:nvSpPr>
          <p:cNvPr id="4" name="Title 3"/>
          <p:cNvSpPr>
            <a:spLocks noGrp="1"/>
          </p:cNvSpPr>
          <p:nvPr>
            <p:ph type="title"/>
          </p:nvPr>
        </p:nvSpPr>
        <p:spPr>
          <a:xfrm>
            <a:off x="704999" y="153222"/>
            <a:ext cx="7886700" cy="509003"/>
          </a:xfrm>
        </p:spPr>
        <p:txBody>
          <a:bodyPr>
            <a:normAutofit/>
          </a:bodyPr>
          <a:lstStyle/>
          <a:p>
            <a:pPr algn="ctr"/>
            <a:r>
              <a:rPr lang="en-US" sz="3200" b="1" dirty="0">
                <a:latin typeface="Courier New" panose="02070309020205020404" pitchFamily="49" charset="0"/>
                <a:cs typeface="Courier New" panose="02070309020205020404" pitchFamily="49" charset="0"/>
              </a:rPr>
              <a:t>Instructor Introduction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210" y="3268744"/>
            <a:ext cx="2068133" cy="2068133"/>
          </a:xfrm>
          <a:prstGeom prst="rect">
            <a:avLst/>
          </a:prstGeom>
        </p:spPr>
      </p:pic>
    </p:spTree>
    <p:extLst>
      <p:ext uri="{BB962C8B-B14F-4D97-AF65-F5344CB8AC3E}">
        <p14:creationId xmlns:p14="http://schemas.microsoft.com/office/powerpoint/2010/main" val="54093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RAM Slack</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454F19C0-457E-4C83-A2E8-55236E945CFB}"/>
              </a:ext>
            </a:extLst>
          </p:cNvPr>
          <p:cNvSpPr/>
          <p:nvPr/>
        </p:nvSpPr>
        <p:spPr>
          <a:xfrm>
            <a:off x="371476" y="1095478"/>
            <a:ext cx="8678564" cy="2034222"/>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RAM slack is the slack between the end of the logical file and the sector </a:t>
            </a:r>
          </a:p>
          <a:p>
            <a:pPr>
              <a:lnSpc>
                <a:spcPct val="100000"/>
              </a:lnSpc>
            </a:pPr>
            <a:r>
              <a:rPr lang="en-US" sz="2400" b="1" dirty="0">
                <a:solidFill>
                  <a:srgbClr val="000000"/>
                </a:solidFill>
                <a:latin typeface="Courier New" panose="02070309020205020404" pitchFamily="49" charset="0"/>
                <a:cs typeface="Courier New" panose="02070309020205020404" pitchFamily="49" charset="0"/>
              </a:rPr>
              <a:t> </a:t>
            </a: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RAM slack is the slack at the byte and sector level</a:t>
            </a:r>
          </a:p>
        </p:txBody>
      </p:sp>
      <p:pic>
        <p:nvPicPr>
          <p:cNvPr id="3" name="Picture 2">
            <a:extLst>
              <a:ext uri="{FF2B5EF4-FFF2-40B4-BE49-F238E27FC236}">
                <a16:creationId xmlns:a16="http://schemas.microsoft.com/office/drawing/2014/main" id="{EA1C48E2-5D03-4A2D-B9C6-34D10466A511}"/>
              </a:ext>
            </a:extLst>
          </p:cNvPr>
          <p:cNvPicPr>
            <a:picLocks noChangeAspect="1"/>
          </p:cNvPicPr>
          <p:nvPr/>
        </p:nvPicPr>
        <p:blipFill>
          <a:blip r:embed="rId2"/>
          <a:stretch>
            <a:fillRect/>
          </a:stretch>
        </p:blipFill>
        <p:spPr>
          <a:xfrm>
            <a:off x="828675" y="3728301"/>
            <a:ext cx="7486650" cy="1704975"/>
          </a:xfrm>
          <a:prstGeom prst="rect">
            <a:avLst/>
          </a:prstGeom>
          <a:ln>
            <a:solidFill>
              <a:schemeClr val="tx1"/>
            </a:solidFill>
          </a:ln>
        </p:spPr>
      </p:pic>
      <p:sp>
        <p:nvSpPr>
          <p:cNvPr id="4" name="Rectangle 3">
            <a:extLst>
              <a:ext uri="{FF2B5EF4-FFF2-40B4-BE49-F238E27FC236}">
                <a16:creationId xmlns:a16="http://schemas.microsoft.com/office/drawing/2014/main" id="{4C9D7453-DEC4-4E55-9A1B-0B6E27C406F5}"/>
              </a:ext>
            </a:extLst>
          </p:cNvPr>
          <p:cNvSpPr/>
          <p:nvPr/>
        </p:nvSpPr>
        <p:spPr>
          <a:xfrm>
            <a:off x="-2947" y="6531369"/>
            <a:ext cx="8130619" cy="307777"/>
          </a:xfrm>
          <a:prstGeom prst="rect">
            <a:avLst/>
          </a:prstGeom>
        </p:spPr>
        <p:txBody>
          <a:bodyPr wrap="square">
            <a:spAutoFit/>
          </a:bodyPr>
          <a:lstStyle/>
          <a:p>
            <a:r>
              <a:rPr lang="en-US" sz="1400" b="1" dirty="0">
                <a:latin typeface="Courier New" panose="02070309020205020404" pitchFamily="49" charset="0"/>
                <a:cs typeface="Courier New" panose="02070309020205020404" pitchFamily="49" charset="0"/>
              </a:rPr>
              <a:t>https://kb.digital-detective.net/display/BLADE1/File+System+Data+Recovery</a:t>
            </a:r>
          </a:p>
        </p:txBody>
      </p:sp>
    </p:spTree>
    <p:extLst>
      <p:ext uri="{BB962C8B-B14F-4D97-AF65-F5344CB8AC3E}">
        <p14:creationId xmlns:p14="http://schemas.microsoft.com/office/powerpoint/2010/main" val="17680929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Hidden Partitions</a:t>
            </a:r>
            <a:endParaRPr dirty="0">
              <a:latin typeface="Courier New" panose="02070309020205020404" pitchFamily="49" charset="0"/>
              <a:cs typeface="Courier New" panose="02070309020205020404" pitchFamily="49" charset="0"/>
            </a:endParaRPr>
          </a:p>
        </p:txBody>
      </p:sp>
      <p:sp>
        <p:nvSpPr>
          <p:cNvPr id="12" name="CustomShape 1"/>
          <p:cNvSpPr/>
          <p:nvPr/>
        </p:nvSpPr>
        <p:spPr>
          <a:xfrm>
            <a:off x="371476" y="1095478"/>
            <a:ext cx="8678564" cy="2449000"/>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A partition is a unique region on storage media that an operating system can manage</a:t>
            </a:r>
          </a:p>
          <a:p>
            <a:pPr>
              <a:lnSpc>
                <a:spcPct val="100000"/>
              </a:lnSpc>
              <a:buFont typeface="Wingdings" charset="2"/>
              <a:buChar char=""/>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Hidden partitions are generally used to restore default system settings, but can be manipulated</a:t>
            </a:r>
          </a:p>
        </p:txBody>
      </p:sp>
      <p:pic>
        <p:nvPicPr>
          <p:cNvPr id="2" name="Picture 1">
            <a:extLst>
              <a:ext uri="{FF2B5EF4-FFF2-40B4-BE49-F238E27FC236}">
                <a16:creationId xmlns:a16="http://schemas.microsoft.com/office/drawing/2014/main" id="{E4F5A560-123B-49AE-8692-B9C738C9A0A6}"/>
              </a:ext>
            </a:extLst>
          </p:cNvPr>
          <p:cNvPicPr>
            <a:picLocks noChangeAspect="1"/>
          </p:cNvPicPr>
          <p:nvPr/>
        </p:nvPicPr>
        <p:blipFill>
          <a:blip r:embed="rId2"/>
          <a:stretch>
            <a:fillRect/>
          </a:stretch>
        </p:blipFill>
        <p:spPr>
          <a:xfrm>
            <a:off x="962586" y="3733015"/>
            <a:ext cx="7218828" cy="2119656"/>
          </a:xfrm>
          <a:prstGeom prst="rect">
            <a:avLst/>
          </a:prstGeom>
        </p:spPr>
      </p:pic>
    </p:spTree>
    <p:extLst>
      <p:ext uri="{BB962C8B-B14F-4D97-AF65-F5344CB8AC3E}">
        <p14:creationId xmlns:p14="http://schemas.microsoft.com/office/powerpoint/2010/main" val="21507591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Unallocated Space</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454F19C0-457E-4C83-A2E8-55236E945CFB}"/>
              </a:ext>
            </a:extLst>
          </p:cNvPr>
          <p:cNvSpPr/>
          <p:nvPr/>
        </p:nvSpPr>
        <p:spPr>
          <a:xfrm>
            <a:off x="255887" y="850381"/>
            <a:ext cx="8678564" cy="4174106"/>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Operating systems and their associated file systems allocate storage based on different methods</a:t>
            </a:r>
          </a:p>
          <a:p>
            <a:pPr>
              <a:lnSpc>
                <a:spcPct val="100000"/>
              </a:lnSpc>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Allocated space</a:t>
            </a:r>
          </a:p>
          <a:p>
            <a:pPr marL="914400" lvl="1" indent="-4572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Contains data </a:t>
            </a:r>
          </a:p>
          <a:p>
            <a:pPr marL="914400" lvl="1" indent="-4572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Marked so that it cannot be overwritten</a:t>
            </a:r>
          </a:p>
          <a:p>
            <a:pPr>
              <a:lnSpc>
                <a:spcPct val="100000"/>
              </a:lnSpc>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Unallocated space</a:t>
            </a:r>
          </a:p>
          <a:p>
            <a:pPr marL="914400" lvl="1" indent="-4572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May or may not contain data</a:t>
            </a:r>
          </a:p>
          <a:p>
            <a:pPr marL="914400" lvl="1" indent="-4572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Marked so that it can be overwritten</a:t>
            </a:r>
          </a:p>
        </p:txBody>
      </p:sp>
      <p:pic>
        <p:nvPicPr>
          <p:cNvPr id="2" name="Picture 1">
            <a:extLst>
              <a:ext uri="{FF2B5EF4-FFF2-40B4-BE49-F238E27FC236}">
                <a16:creationId xmlns:a16="http://schemas.microsoft.com/office/drawing/2014/main" id="{CC3F82D5-A6FF-4858-8DCA-FA6F299A604F}"/>
              </a:ext>
            </a:extLst>
          </p:cNvPr>
          <p:cNvPicPr>
            <a:picLocks noChangeAspect="1"/>
          </p:cNvPicPr>
          <p:nvPr/>
        </p:nvPicPr>
        <p:blipFill>
          <a:blip r:embed="rId2"/>
          <a:stretch>
            <a:fillRect/>
          </a:stretch>
        </p:blipFill>
        <p:spPr>
          <a:xfrm>
            <a:off x="255887" y="5228663"/>
            <a:ext cx="8632225" cy="883867"/>
          </a:xfrm>
          <a:prstGeom prst="rect">
            <a:avLst/>
          </a:prstGeom>
          <a:ln>
            <a:solidFill>
              <a:schemeClr val="tx1"/>
            </a:solidFill>
          </a:ln>
        </p:spPr>
      </p:pic>
    </p:spTree>
    <p:extLst>
      <p:ext uri="{BB962C8B-B14F-4D97-AF65-F5344CB8AC3E}">
        <p14:creationId xmlns:p14="http://schemas.microsoft.com/office/powerpoint/2010/main" val="27732367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Protocols</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454F19C0-457E-4C83-A2E8-55236E945CFB}"/>
              </a:ext>
            </a:extLst>
          </p:cNvPr>
          <p:cNvSpPr/>
          <p:nvPr/>
        </p:nvSpPr>
        <p:spPr>
          <a:xfrm>
            <a:off x="360134" y="993155"/>
            <a:ext cx="8423732" cy="5294523"/>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Request for Comments (RFC) specify the technical parameters of communication protocols</a:t>
            </a:r>
          </a:p>
          <a:p>
            <a:pPr>
              <a:lnSpc>
                <a:spcPct val="100000"/>
              </a:lnSpc>
            </a:pPr>
            <a:endParaRPr lang="en-US" sz="24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Digital forensic analysis will be used to identify potential covert channels and hidden data each OSI layer:</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Application</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Presentation</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Session</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Transport</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Network</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Data Link</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Physical</a:t>
            </a:r>
          </a:p>
        </p:txBody>
      </p:sp>
    </p:spTree>
    <p:extLst>
      <p:ext uri="{BB962C8B-B14F-4D97-AF65-F5344CB8AC3E}">
        <p14:creationId xmlns:p14="http://schemas.microsoft.com/office/powerpoint/2010/main" val="25682106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System Boot</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454F19C0-457E-4C83-A2E8-55236E945CFB}"/>
              </a:ext>
            </a:extLst>
          </p:cNvPr>
          <p:cNvSpPr/>
          <p:nvPr/>
        </p:nvSpPr>
        <p:spPr>
          <a:xfrm>
            <a:off x="84844" y="1112369"/>
            <a:ext cx="8946036" cy="4769960"/>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There are different capabilities based on the boot method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Basic Input/Output System (BIOS)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Master Boot Record (MBR)</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Single boot sector</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512 byte disk sectors</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4 partition limit</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2 TB maximum addressable space</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Unified Extensible Firmware Interface (UEFI)</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Globally Unique Identifier (GUID) Partition Table (GPT)</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512 bytes → 4 KB disk sectors</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128 partition limit (OS Dependent)</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8ZB → 64ZB maximum addressable space</a:t>
            </a:r>
          </a:p>
        </p:txBody>
      </p:sp>
    </p:spTree>
    <p:extLst>
      <p:ext uri="{BB962C8B-B14F-4D97-AF65-F5344CB8AC3E}">
        <p14:creationId xmlns:p14="http://schemas.microsoft.com/office/powerpoint/2010/main" val="4102644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927080" y="97364"/>
            <a:ext cx="5289840" cy="54884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Random Access Memory</a:t>
            </a:r>
            <a:endParaRPr dirty="0">
              <a:latin typeface="Courier New" panose="02070309020205020404" pitchFamily="49" charset="0"/>
              <a:cs typeface="Courier New" panose="02070309020205020404" pitchFamily="49" charset="0"/>
            </a:endParaRPr>
          </a:p>
        </p:txBody>
      </p:sp>
      <p:sp>
        <p:nvSpPr>
          <p:cNvPr id="5" name="CustomShape 1">
            <a:extLst>
              <a:ext uri="{FF2B5EF4-FFF2-40B4-BE49-F238E27FC236}">
                <a16:creationId xmlns:a16="http://schemas.microsoft.com/office/drawing/2014/main" id="{454F19C0-457E-4C83-A2E8-55236E945CFB}"/>
              </a:ext>
            </a:extLst>
          </p:cNvPr>
          <p:cNvSpPr/>
          <p:nvPr/>
        </p:nvSpPr>
        <p:spPr>
          <a:xfrm>
            <a:off x="150829" y="763572"/>
            <a:ext cx="8899211" cy="2856321"/>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There are different technologies used in  Random Access Memory (RAM)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Static RAM (SRAM)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Dynamic RAM (DRAM)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Synchronous Dynamic RAM (SDRAM)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Single Data Rate Synchronous Dynamic RAM (SDR SDRAM)</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Double Data Rate Synchronous Dynamic RAM</a:t>
            </a:r>
          </a:p>
          <a:p>
            <a:pPr marL="1257300" lvl="2"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DDR SDRAM, DDR2, DDR3, DDR4</a:t>
            </a:r>
          </a:p>
          <a:p>
            <a:pPr marL="342900" indent="-342900">
              <a:buFont typeface="Wingdings" panose="05000000000000000000" pitchFamily="2" charset="2"/>
              <a:buChar char="Ø"/>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2084BB5D-C7A8-4C18-B653-55F6A73A78FC}"/>
              </a:ext>
            </a:extLst>
          </p:cNvPr>
          <p:cNvPicPr>
            <a:picLocks noChangeAspect="1"/>
          </p:cNvPicPr>
          <p:nvPr/>
        </p:nvPicPr>
        <p:blipFill>
          <a:blip r:embed="rId2"/>
          <a:stretch>
            <a:fillRect/>
          </a:stretch>
        </p:blipFill>
        <p:spPr>
          <a:xfrm>
            <a:off x="1767679" y="3723675"/>
            <a:ext cx="5608948" cy="2931821"/>
          </a:xfrm>
          <a:prstGeom prst="rect">
            <a:avLst/>
          </a:prstGeom>
          <a:ln>
            <a:solidFill>
              <a:schemeClr val="tx1"/>
            </a:solidFill>
          </a:ln>
        </p:spPr>
      </p:pic>
    </p:spTree>
    <p:extLst>
      <p:ext uri="{BB962C8B-B14F-4D97-AF65-F5344CB8AC3E}">
        <p14:creationId xmlns:p14="http://schemas.microsoft.com/office/powerpoint/2010/main" val="17835063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98" y="3094730"/>
            <a:ext cx="8428203" cy="668539"/>
          </a:xfrm>
        </p:spPr>
        <p:txBody>
          <a:bodyPr/>
          <a:lstStyle/>
          <a:p>
            <a:pPr algn="ctr"/>
            <a:r>
              <a:rPr lang="en-US" sz="2800" b="1" dirty="0">
                <a:latin typeface="Courier New" panose="02070309020205020404" pitchFamily="49" charset="0"/>
                <a:cs typeface="Courier New" panose="02070309020205020404" pitchFamily="49" charset="0"/>
              </a:rPr>
              <a:t>Digital Forensics Legal Considerations</a:t>
            </a:r>
          </a:p>
        </p:txBody>
      </p:sp>
    </p:spTree>
    <p:extLst>
      <p:ext uri="{BB962C8B-B14F-4D97-AF65-F5344CB8AC3E}">
        <p14:creationId xmlns:p14="http://schemas.microsoft.com/office/powerpoint/2010/main" val="2291348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97344"/>
            <a:ext cx="8140148" cy="48711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Electronic Crime Scene Investigation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02463" y="617765"/>
            <a:ext cx="5148266" cy="6152318"/>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 U.S. Department of Justice published a reference guide for first responders of electronic crimes in 2008</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It specifies 14 crime categories and 60 different types of digital evidence</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Examples of digital evidence include: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Video cameras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Audio recorders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Sim card reader</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Video game consoles</a:t>
            </a:r>
          </a:p>
          <a:p>
            <a:pPr lvl="1"/>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Any electronic device that can internally or eternally save data can result in digital evidence</a:t>
            </a:r>
          </a:p>
        </p:txBody>
      </p:sp>
      <p:pic>
        <p:nvPicPr>
          <p:cNvPr id="2" name="Picture 1">
            <a:extLst>
              <a:ext uri="{FF2B5EF4-FFF2-40B4-BE49-F238E27FC236}">
                <a16:creationId xmlns:a16="http://schemas.microsoft.com/office/drawing/2014/main" id="{180AD4D4-CCF0-4FF6-AE4D-2592586B9261}"/>
              </a:ext>
            </a:extLst>
          </p:cNvPr>
          <p:cNvPicPr>
            <a:picLocks noChangeAspect="1"/>
          </p:cNvPicPr>
          <p:nvPr/>
        </p:nvPicPr>
        <p:blipFill>
          <a:blip r:embed="rId2"/>
          <a:stretch>
            <a:fillRect/>
          </a:stretch>
        </p:blipFill>
        <p:spPr>
          <a:xfrm>
            <a:off x="5225616" y="1540566"/>
            <a:ext cx="3645399" cy="4363278"/>
          </a:xfrm>
          <a:prstGeom prst="rect">
            <a:avLst/>
          </a:prstGeom>
        </p:spPr>
      </p:pic>
    </p:spTree>
    <p:extLst>
      <p:ext uri="{BB962C8B-B14F-4D97-AF65-F5344CB8AC3E}">
        <p14:creationId xmlns:p14="http://schemas.microsoft.com/office/powerpoint/2010/main" val="24197841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Federal Rules of Evidence</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3341041" y="1514917"/>
            <a:ext cx="5589787" cy="4107544"/>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Enacted by Public Law 93–595 and approved January 2, 1975</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FRE Articles include:</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Article VI – Witnesses</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Article VII – Opinions and Expert Testimony</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Article VIII – Hearsay</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Article IX – Authentication and Identification</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Article X –  Contents of Writings, Recordings, and Photographs</a:t>
            </a:r>
          </a:p>
        </p:txBody>
      </p:sp>
      <p:pic>
        <p:nvPicPr>
          <p:cNvPr id="2" name="Picture 1">
            <a:extLst>
              <a:ext uri="{FF2B5EF4-FFF2-40B4-BE49-F238E27FC236}">
                <a16:creationId xmlns:a16="http://schemas.microsoft.com/office/drawing/2014/main" id="{742CE20F-2144-4B49-B78B-C86A5A4F724B}"/>
              </a:ext>
            </a:extLst>
          </p:cNvPr>
          <p:cNvPicPr>
            <a:picLocks noChangeAspect="1"/>
          </p:cNvPicPr>
          <p:nvPr/>
        </p:nvPicPr>
        <p:blipFill>
          <a:blip r:embed="rId2"/>
          <a:stretch>
            <a:fillRect/>
          </a:stretch>
        </p:blipFill>
        <p:spPr>
          <a:xfrm>
            <a:off x="213172" y="1367717"/>
            <a:ext cx="2819223" cy="4401945"/>
          </a:xfrm>
          <a:prstGeom prst="rect">
            <a:avLst/>
          </a:prstGeom>
          <a:ln>
            <a:solidFill>
              <a:schemeClr val="tx1"/>
            </a:solidFill>
          </a:ln>
        </p:spPr>
      </p:pic>
    </p:spTree>
    <p:extLst>
      <p:ext uri="{BB962C8B-B14F-4D97-AF65-F5344CB8AC3E}">
        <p14:creationId xmlns:p14="http://schemas.microsoft.com/office/powerpoint/2010/main" val="15114996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FRE - Best Evidence</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38538" y="1617008"/>
            <a:ext cx="8686801" cy="3850540"/>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When considering different digital data sources, it is important to understand the distinction between different evidence types as defined by the Federal Rules of Evidence:</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Best Evidence – FRE 1001</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“For electronically stored information, “original” means any printout — or other output readable by sight — if it accurately reflects the information.”</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Actual memory vs. memory dump</a:t>
            </a:r>
          </a:p>
        </p:txBody>
      </p:sp>
    </p:spTree>
    <p:extLst>
      <p:ext uri="{BB962C8B-B14F-4D97-AF65-F5344CB8AC3E}">
        <p14:creationId xmlns:p14="http://schemas.microsoft.com/office/powerpoint/2010/main" val="14694551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531321" y="1224689"/>
            <a:ext cx="8081358" cy="4289991"/>
          </a:xfrm>
          <a:prstGeom prst="rect">
            <a:avLst/>
          </a:prstGeom>
          <a:noFill/>
          <a:ln>
            <a:noFill/>
          </a:ln>
        </p:spPr>
        <p:txBody>
          <a:bodyPr lIns="90000" tIns="45000" rIns="90000" bIns="45000" anchor="t"/>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Course Dates: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10 January – 25 April 2019</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Thursday, 5:00 – 7:30 pm</a:t>
            </a:r>
          </a:p>
          <a:p>
            <a:pPr lvl="1"/>
            <a:endParaRPr lang="en-US" sz="24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Facilities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Shelby 1103</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Emergency Exits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Restrooms</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Breaks</a:t>
            </a:r>
          </a:p>
          <a:p>
            <a:pPr marL="342900" indent="-342900">
              <a:buFont typeface="Wingdings" panose="05000000000000000000" pitchFamily="2" charset="2"/>
              <a:buChar char="ü"/>
            </a:pPr>
            <a:endParaRPr lang="en-US" sz="2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400" b="1" dirty="0">
                <a:solidFill>
                  <a:srgbClr val="000000"/>
                </a:solidFill>
                <a:latin typeface="Courier New" panose="02070309020205020404" pitchFamily="49" charset="0"/>
                <a:cs typeface="Courier New" panose="02070309020205020404" pitchFamily="49" charset="0"/>
              </a:rPr>
              <a:t>Digital Forensics Lab</a:t>
            </a:r>
          </a:p>
          <a:p>
            <a:pPr marL="800100" lvl="1" indent="-342900">
              <a:buFont typeface="Wingdings" panose="05000000000000000000" pitchFamily="2" charset="2"/>
              <a:buChar char="ü"/>
            </a:pPr>
            <a:endParaRPr lang="en-US" sz="24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Administration</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32075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Locard’s Exchange Principle</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81976" y="890430"/>
            <a:ext cx="8905462" cy="2305874"/>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Locard’s Exchange Principle “holds that the perpetrator of a crime will bring something into the crime scene and leave with something from it, and that both can be used as forensic evidence.”</a:t>
            </a:r>
            <a:r>
              <a:rPr lang="en-US" sz="2000" b="1" baseline="30000" dirty="0">
                <a:solidFill>
                  <a:srgbClr val="000000"/>
                </a:solidFill>
                <a:latin typeface="Courier New" panose="02070309020205020404" pitchFamily="49" charset="0"/>
                <a:cs typeface="Courier New" panose="02070309020205020404" pitchFamily="49" charset="0"/>
              </a:rPr>
              <a:t>1</a:t>
            </a: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 concept that “every contact leaves a trace” holds both in physical and electronic forensics</a:t>
            </a:r>
          </a:p>
        </p:txBody>
      </p:sp>
      <p:pic>
        <p:nvPicPr>
          <p:cNvPr id="3" name="Picture 2" descr="A picture containing building, text&#10;&#10;Description automatically generated">
            <a:extLst>
              <a:ext uri="{FF2B5EF4-FFF2-40B4-BE49-F238E27FC236}">
                <a16:creationId xmlns:a16="http://schemas.microsoft.com/office/drawing/2014/main" id="{1DC30B4B-CF4A-43D9-9B1B-9CE42A8CD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542" y="3578088"/>
            <a:ext cx="4066917" cy="2878829"/>
          </a:xfrm>
          <a:prstGeom prst="rect">
            <a:avLst/>
          </a:prstGeom>
        </p:spPr>
      </p:pic>
    </p:spTree>
    <p:extLst>
      <p:ext uri="{BB962C8B-B14F-4D97-AF65-F5344CB8AC3E}">
        <p14:creationId xmlns:p14="http://schemas.microsoft.com/office/powerpoint/2010/main" val="12725636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81500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Computer Generated vs. </a:t>
            </a:r>
          </a:p>
          <a:p>
            <a:pPr algn="ctr">
              <a:lnSpc>
                <a:spcPct val="100000"/>
              </a:lnSpc>
            </a:pPr>
            <a:r>
              <a:rPr lang="en-US" sz="2800" b="1" dirty="0">
                <a:latin typeface="Courier New" panose="02070309020205020404" pitchFamily="49" charset="0"/>
                <a:cs typeface="Courier New" panose="02070309020205020404" pitchFamily="49" charset="0"/>
              </a:rPr>
              <a:t>Computer Stored Records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38538" y="1207964"/>
            <a:ext cx="8686801" cy="409932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Computer Generated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Data generated by a computing system or program</a:t>
            </a:r>
          </a:p>
          <a:p>
            <a:pPr lvl="1"/>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Computer Stored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Records or documents generated by a user</a:t>
            </a:r>
          </a:p>
          <a:p>
            <a:pPr lvl="1"/>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Depending on the type of data generated determines whether it is considered hearsay in a court of law:</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Computer generated data is considered direct evidence - FRE 803(6)</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Computer stored data is considered hearsay unless corroborated</a:t>
            </a:r>
          </a:p>
        </p:txBody>
      </p:sp>
    </p:spTree>
    <p:extLst>
      <p:ext uri="{BB962C8B-B14F-4D97-AF65-F5344CB8AC3E}">
        <p14:creationId xmlns:p14="http://schemas.microsoft.com/office/powerpoint/2010/main" val="11982817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81500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Computer Generated vs. </a:t>
            </a:r>
          </a:p>
          <a:p>
            <a:pPr algn="ctr">
              <a:lnSpc>
                <a:spcPct val="100000"/>
              </a:lnSpc>
            </a:pPr>
            <a:r>
              <a:rPr lang="en-US" sz="2800" b="1" dirty="0">
                <a:latin typeface="Courier New" panose="02070309020205020404" pitchFamily="49" charset="0"/>
                <a:cs typeface="Courier New" panose="02070309020205020404" pitchFamily="49" charset="0"/>
              </a:rPr>
              <a:t>Computer Stored Records Questions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38538" y="1207964"/>
            <a:ext cx="8686801" cy="4080473"/>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Identify which digital artifacts are computer generated and which are computer stored: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Email</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Chat Session</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Security Logs</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Packet Capture</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Cron Job</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Intrusion Detection Alerts </a:t>
            </a:r>
          </a:p>
        </p:txBody>
      </p:sp>
    </p:spTree>
    <p:extLst>
      <p:ext uri="{BB962C8B-B14F-4D97-AF65-F5344CB8AC3E}">
        <p14:creationId xmlns:p14="http://schemas.microsoft.com/office/powerpoint/2010/main" val="31540230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81500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Computer Generated vs. </a:t>
            </a:r>
          </a:p>
          <a:p>
            <a:pPr algn="ctr">
              <a:lnSpc>
                <a:spcPct val="100000"/>
              </a:lnSpc>
            </a:pPr>
            <a:r>
              <a:rPr lang="en-US" sz="2800" b="1" dirty="0">
                <a:latin typeface="Courier New" panose="02070309020205020404" pitchFamily="49" charset="0"/>
                <a:cs typeface="Courier New" panose="02070309020205020404" pitchFamily="49" charset="0"/>
              </a:rPr>
              <a:t>Computer Stored Records Answers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38538" y="1207964"/>
            <a:ext cx="8686801" cy="4080473"/>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Identify which digital artifacts are computer generated and which are computer stored: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Email – </a:t>
            </a:r>
            <a:r>
              <a:rPr lang="en-US" sz="2000" b="1" dirty="0">
                <a:solidFill>
                  <a:srgbClr val="FF0000"/>
                </a:solidFill>
                <a:latin typeface="Courier New" panose="02070309020205020404" pitchFamily="49" charset="0"/>
                <a:cs typeface="Courier New" panose="02070309020205020404" pitchFamily="49" charset="0"/>
              </a:rPr>
              <a:t>Computer Stored</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Chat Session – </a:t>
            </a:r>
            <a:r>
              <a:rPr lang="en-US" sz="2000" b="1" dirty="0">
                <a:solidFill>
                  <a:srgbClr val="FF0000"/>
                </a:solidFill>
                <a:latin typeface="Courier New" panose="02070309020205020404" pitchFamily="49" charset="0"/>
                <a:cs typeface="Courier New" panose="02070309020205020404" pitchFamily="49" charset="0"/>
              </a:rPr>
              <a:t>Computer Stored</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Security Logs – </a:t>
            </a:r>
            <a:r>
              <a:rPr lang="en-US" sz="2000" b="1" dirty="0">
                <a:solidFill>
                  <a:srgbClr val="FF0000"/>
                </a:solidFill>
                <a:latin typeface="Courier New" panose="02070309020205020404" pitchFamily="49" charset="0"/>
                <a:cs typeface="Courier New" panose="02070309020205020404" pitchFamily="49" charset="0"/>
              </a:rPr>
              <a:t>Computer Generated</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Packet Capture – </a:t>
            </a:r>
            <a:r>
              <a:rPr lang="en-US" sz="2000" b="1" dirty="0">
                <a:solidFill>
                  <a:srgbClr val="FF0000"/>
                </a:solidFill>
                <a:latin typeface="Courier New" panose="02070309020205020404" pitchFamily="49" charset="0"/>
                <a:cs typeface="Courier New" panose="02070309020205020404" pitchFamily="49" charset="0"/>
              </a:rPr>
              <a:t>Computer Generated</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Cron Job – </a:t>
            </a:r>
            <a:r>
              <a:rPr lang="en-US" sz="2000" b="1" dirty="0">
                <a:solidFill>
                  <a:srgbClr val="FF0000"/>
                </a:solidFill>
                <a:latin typeface="Courier New" panose="02070309020205020404" pitchFamily="49" charset="0"/>
                <a:cs typeface="Courier New" panose="02070309020205020404" pitchFamily="49" charset="0"/>
              </a:rPr>
              <a:t>Computer Generated</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Intrusion Detection Alerts – </a:t>
            </a:r>
            <a:r>
              <a:rPr lang="en-US" sz="2000" b="1" dirty="0">
                <a:solidFill>
                  <a:srgbClr val="FF0000"/>
                </a:solidFill>
                <a:latin typeface="Courier New" panose="02070309020205020404" pitchFamily="49" charset="0"/>
                <a:cs typeface="Courier New" panose="02070309020205020404" pitchFamily="49" charset="0"/>
              </a:rPr>
              <a:t>Computer Generated</a:t>
            </a:r>
          </a:p>
        </p:txBody>
      </p:sp>
    </p:spTree>
    <p:extLst>
      <p:ext uri="{BB962C8B-B14F-4D97-AF65-F5344CB8AC3E}">
        <p14:creationId xmlns:p14="http://schemas.microsoft.com/office/powerpoint/2010/main" val="2271350214"/>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98" y="3094730"/>
            <a:ext cx="8428203" cy="668539"/>
          </a:xfrm>
        </p:spPr>
        <p:txBody>
          <a:bodyPr/>
          <a:lstStyle/>
          <a:p>
            <a:pPr algn="ctr"/>
            <a:r>
              <a:rPr lang="en-US" sz="2800" b="1" dirty="0">
                <a:latin typeface="Courier New" panose="02070309020205020404" pitchFamily="49" charset="0"/>
                <a:cs typeface="Courier New" panose="02070309020205020404" pitchFamily="49" charset="0"/>
              </a:rPr>
              <a:t>Evidence Collection and Archiving</a:t>
            </a:r>
          </a:p>
        </p:txBody>
      </p:sp>
    </p:spTree>
    <p:extLst>
      <p:ext uri="{BB962C8B-B14F-4D97-AF65-F5344CB8AC3E}">
        <p14:creationId xmlns:p14="http://schemas.microsoft.com/office/powerpoint/2010/main" val="1697509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3441" y="1893711"/>
            <a:ext cx="4619815" cy="3466501"/>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Request for Comment (RFC) 3227 specifies best practices for digital evidence collection and storage</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Guiding Principles during Evidence Collection</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The Collection Procedure</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The Archiving Procedure</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Tools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References</a:t>
            </a:r>
          </a:p>
        </p:txBody>
      </p:sp>
      <p:sp>
        <p:nvSpPr>
          <p:cNvPr id="7" name="CustomShape 2"/>
          <p:cNvSpPr/>
          <p:nvPr/>
        </p:nvSpPr>
        <p:spPr>
          <a:xfrm>
            <a:off x="1354477" y="122549"/>
            <a:ext cx="6435046" cy="73529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Guidelines for Evidence Collection and Archiving</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D5379013-F91F-4512-83CF-1A6B7B7FC1F1}"/>
              </a:ext>
            </a:extLst>
          </p:cNvPr>
          <p:cNvPicPr>
            <a:picLocks noChangeAspect="1"/>
          </p:cNvPicPr>
          <p:nvPr/>
        </p:nvPicPr>
        <p:blipFill>
          <a:blip r:embed="rId2"/>
          <a:stretch>
            <a:fillRect/>
          </a:stretch>
        </p:blipFill>
        <p:spPr>
          <a:xfrm>
            <a:off x="4886377" y="1778290"/>
            <a:ext cx="4066475" cy="3697345"/>
          </a:xfrm>
          <a:prstGeom prst="rect">
            <a:avLst/>
          </a:prstGeom>
          <a:ln>
            <a:solidFill>
              <a:schemeClr val="tx1"/>
            </a:solidFill>
          </a:ln>
        </p:spPr>
      </p:pic>
    </p:spTree>
    <p:extLst>
      <p:ext uri="{BB962C8B-B14F-4D97-AF65-F5344CB8AC3E}">
        <p14:creationId xmlns:p14="http://schemas.microsoft.com/office/powerpoint/2010/main" val="3791698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3692" y="1094655"/>
            <a:ext cx="8828030" cy="4910221"/>
          </a:xfrm>
          <a:prstGeom prst="rect">
            <a:avLst/>
          </a:prstGeom>
        </p:spPr>
        <p:txBody>
          <a:bodyPr>
            <a:noAutofit/>
          </a:bodyPr>
          <a:lstStyle/>
          <a:p>
            <a:pPr>
              <a:buFont typeface="Wingdings" panose="05000000000000000000" pitchFamily="2" charset="2"/>
              <a:buChar char="Ø"/>
            </a:pPr>
            <a:r>
              <a:rPr lang="en-US" sz="2200" b="1" dirty="0">
                <a:latin typeface="Courier New" panose="02070309020205020404" pitchFamily="49" charset="0"/>
                <a:cs typeface="Courier New" panose="02070309020205020404" pitchFamily="49" charset="0"/>
              </a:rPr>
              <a:t> When conducting a forensics analysis, it is necessary to understand how data is retained in a system</a:t>
            </a:r>
          </a:p>
          <a:p>
            <a:pPr>
              <a:buFont typeface="Wingdings" panose="05000000000000000000" pitchFamily="2" charset="2"/>
              <a:buChar char="Ø"/>
            </a:pPr>
            <a:r>
              <a:rPr lang="en-US" sz="2200" b="1" dirty="0">
                <a:latin typeface="Courier New" panose="02070309020205020404" pitchFamily="49" charset="0"/>
                <a:cs typeface="Courier New" panose="02070309020205020404" pitchFamily="49" charset="0"/>
              </a:rPr>
              <a:t> Depending on whether collection is conducted on a running or non-running system will determine how much data is available for analysis</a:t>
            </a:r>
          </a:p>
          <a:p>
            <a:pPr>
              <a:buFont typeface="Wingdings" panose="05000000000000000000" pitchFamily="2" charset="2"/>
              <a:buChar char="Ø"/>
            </a:pPr>
            <a:r>
              <a:rPr lang="en-US" sz="2200" b="1" dirty="0">
                <a:latin typeface="Courier New" panose="02070309020205020404" pitchFamily="49" charset="0"/>
                <a:cs typeface="Courier New" panose="02070309020205020404" pitchFamily="49" charset="0"/>
              </a:rPr>
              <a:t> The following list </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CPU Cache and Registers</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Routing Tables / ARP Cache / Process Tables / Kernel Statistic / RAM</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Temporary File Systems / Swap Space</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Remote Logging / System Monitoring Data</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Physical Configuration / Network Topology</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Archival Media</a:t>
            </a:r>
          </a:p>
          <a:p>
            <a:pPr lvl="1">
              <a:buFont typeface="Wingdings" panose="05000000000000000000" pitchFamily="2" charset="2"/>
              <a:buChar char="ü"/>
            </a:pPr>
            <a:endParaRPr lang="en-US" sz="2200" b="1" dirty="0">
              <a:latin typeface="Courier New" panose="02070309020205020404" pitchFamily="49" charset="0"/>
              <a:cs typeface="Courier New" panose="02070309020205020404" pitchFamily="49" charset="0"/>
            </a:endParaRPr>
          </a:p>
        </p:txBody>
      </p:sp>
      <p:sp>
        <p:nvSpPr>
          <p:cNvPr id="7" name="CustomShape 2"/>
          <p:cNvSpPr/>
          <p:nvPr/>
        </p:nvSpPr>
        <p:spPr>
          <a:xfrm>
            <a:off x="1114094" y="75415"/>
            <a:ext cx="6915813" cy="659876"/>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RFC 3227 - Order of Volatility</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8909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76337" y="69063"/>
            <a:ext cx="8991326" cy="553106"/>
          </a:xfrm>
          <a:prstGeom prst="rect">
            <a:avLst/>
          </a:prstGeom>
          <a:noFill/>
          <a:ln>
            <a:noFill/>
          </a:ln>
        </p:spPr>
        <p:txBody>
          <a:bodyPr lIns="90000" tIns="45000" rIns="90000" bIns="45000" anchor="ctr"/>
          <a:lstStyle/>
          <a:p>
            <a:pPr algn="ctr">
              <a:lnSpc>
                <a:spcPct val="100000"/>
              </a:lnSpc>
            </a:pPr>
            <a:r>
              <a:rPr lang="en-US" sz="2400" b="1" dirty="0">
                <a:latin typeface="Courier New" panose="02070309020205020404" pitchFamily="49" charset="0"/>
                <a:cs typeface="Courier New" panose="02070309020205020404" pitchFamily="49" charset="0"/>
              </a:rPr>
              <a:t>Digital Evidence Collection Legal Considerations</a:t>
            </a:r>
            <a:endParaRPr sz="24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33819" y="622169"/>
            <a:ext cx="5871055" cy="6235831"/>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RFC 3227 specifies 5 legal considerations when presenting digital evidence:</a:t>
            </a:r>
          </a:p>
          <a:p>
            <a:pPr marL="342900" indent="-342900">
              <a:buFont typeface="Wingdings" panose="05000000000000000000" pitchFamily="2" charset="2"/>
              <a:buChar char="ü"/>
            </a:pPr>
            <a:r>
              <a:rPr lang="en-US" b="1" u="sng" dirty="0">
                <a:solidFill>
                  <a:srgbClr val="000000"/>
                </a:solidFill>
                <a:latin typeface="Courier New" panose="02070309020205020404" pitchFamily="49" charset="0"/>
                <a:cs typeface="Courier New" panose="02070309020205020404" pitchFamily="49" charset="0"/>
              </a:rPr>
              <a:t>Admissible</a:t>
            </a:r>
            <a:r>
              <a:rPr lang="en-US" b="1" dirty="0">
                <a:solidFill>
                  <a:srgbClr val="000000"/>
                </a:solidFill>
                <a:latin typeface="Courier New" panose="02070309020205020404" pitchFamily="49" charset="0"/>
                <a:cs typeface="Courier New" panose="02070309020205020404" pitchFamily="49" charset="0"/>
              </a:rPr>
              <a:t>: It must conform to certain legal rules before it can be put before a court</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b="1" u="sng" dirty="0">
                <a:solidFill>
                  <a:srgbClr val="000000"/>
                </a:solidFill>
                <a:latin typeface="Courier New" panose="02070309020205020404" pitchFamily="49" charset="0"/>
                <a:cs typeface="Courier New" panose="02070309020205020404" pitchFamily="49" charset="0"/>
              </a:rPr>
              <a:t>Authentic</a:t>
            </a:r>
            <a:r>
              <a:rPr lang="en-US" b="1" dirty="0">
                <a:solidFill>
                  <a:srgbClr val="000000"/>
                </a:solidFill>
                <a:latin typeface="Courier New" panose="02070309020205020404" pitchFamily="49" charset="0"/>
                <a:cs typeface="Courier New" panose="02070309020205020404" pitchFamily="49" charset="0"/>
              </a:rPr>
              <a:t>: It must be possible to positively tie evidentiary material to the incident</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b="1" u="sng" dirty="0">
                <a:solidFill>
                  <a:srgbClr val="000000"/>
                </a:solidFill>
                <a:latin typeface="Courier New" panose="02070309020205020404" pitchFamily="49" charset="0"/>
                <a:cs typeface="Courier New" panose="02070309020205020404" pitchFamily="49" charset="0"/>
              </a:rPr>
              <a:t>Complete</a:t>
            </a:r>
            <a:r>
              <a:rPr lang="en-US" b="1" dirty="0">
                <a:solidFill>
                  <a:srgbClr val="000000"/>
                </a:solidFill>
                <a:latin typeface="Courier New" panose="02070309020205020404" pitchFamily="49" charset="0"/>
                <a:cs typeface="Courier New" panose="02070309020205020404" pitchFamily="49" charset="0"/>
              </a:rPr>
              <a:t>: It must tell the whole story and not just a particular perspective</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b="1" u="sng" dirty="0">
                <a:solidFill>
                  <a:srgbClr val="000000"/>
                </a:solidFill>
                <a:latin typeface="Courier New" panose="02070309020205020404" pitchFamily="49" charset="0"/>
                <a:cs typeface="Courier New" panose="02070309020205020404" pitchFamily="49" charset="0"/>
              </a:rPr>
              <a:t>Reliable</a:t>
            </a:r>
            <a:r>
              <a:rPr lang="en-US" b="1" dirty="0">
                <a:solidFill>
                  <a:srgbClr val="000000"/>
                </a:solidFill>
                <a:latin typeface="Courier New" panose="02070309020205020404" pitchFamily="49" charset="0"/>
                <a:cs typeface="Courier New" panose="02070309020205020404" pitchFamily="49" charset="0"/>
              </a:rPr>
              <a:t>: There must be nothing about how the evidence was collected and subsequently handled that casts doubt about its authenticity and veracity</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b="1" u="sng" dirty="0">
                <a:solidFill>
                  <a:srgbClr val="000000"/>
                </a:solidFill>
                <a:latin typeface="Courier New" panose="02070309020205020404" pitchFamily="49" charset="0"/>
                <a:cs typeface="Courier New" panose="02070309020205020404" pitchFamily="49" charset="0"/>
              </a:rPr>
              <a:t>Believable</a:t>
            </a:r>
            <a:r>
              <a:rPr lang="en-US" b="1" dirty="0">
                <a:solidFill>
                  <a:srgbClr val="000000"/>
                </a:solidFill>
                <a:latin typeface="Courier New" panose="02070309020205020404" pitchFamily="49" charset="0"/>
                <a:cs typeface="Courier New" panose="02070309020205020404" pitchFamily="49" charset="0"/>
              </a:rPr>
              <a:t>: It must be readily believable and understandable by a court</a:t>
            </a:r>
          </a:p>
        </p:txBody>
      </p:sp>
      <p:pic>
        <p:nvPicPr>
          <p:cNvPr id="4" name="Picture 3">
            <a:extLst>
              <a:ext uri="{FF2B5EF4-FFF2-40B4-BE49-F238E27FC236}">
                <a16:creationId xmlns:a16="http://schemas.microsoft.com/office/drawing/2014/main" id="{90A8E9F4-3FCD-48AA-9226-2C4D472D9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5391" y="2595782"/>
            <a:ext cx="2964790" cy="2051634"/>
          </a:xfrm>
          <a:prstGeom prst="rect">
            <a:avLst/>
          </a:prstGeom>
        </p:spPr>
      </p:pic>
    </p:spTree>
    <p:extLst>
      <p:ext uri="{BB962C8B-B14F-4D97-AF65-F5344CB8AC3E}">
        <p14:creationId xmlns:p14="http://schemas.microsoft.com/office/powerpoint/2010/main" val="173088076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7833" y="1152634"/>
            <a:ext cx="8868333" cy="4625997"/>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Capture System Image</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Take forensic images of all systems and devices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Live vs. dead collection</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Bit-by-bit copy</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Document Network Traffic and Logs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Analyze network connections and system logs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Record MAC times (Modified, Accessed, Created Times)</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Record Time Offset</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Note local vs. standard time offsets</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Calculate Hashes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Images – Files - Logs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Hash types</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MD5, SHA256, SHA512</a:t>
            </a:r>
          </a:p>
        </p:txBody>
      </p:sp>
      <p:sp>
        <p:nvSpPr>
          <p:cNvPr id="7" name="CustomShape 2"/>
          <p:cNvSpPr/>
          <p:nvPr/>
        </p:nvSpPr>
        <p:spPr>
          <a:xfrm>
            <a:off x="1354477" y="141402"/>
            <a:ext cx="6435046" cy="52790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Evidence Collection</a:t>
            </a:r>
            <a:endParaRPr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CA0AECEF-B70F-45D8-9EB6-D8C8832D92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1134" y="4609708"/>
            <a:ext cx="4555032" cy="2135171"/>
          </a:xfrm>
          <a:prstGeom prst="rect">
            <a:avLst/>
          </a:prstGeom>
        </p:spPr>
      </p:pic>
    </p:spTree>
    <p:extLst>
      <p:ext uri="{BB962C8B-B14F-4D97-AF65-F5344CB8AC3E}">
        <p14:creationId xmlns:p14="http://schemas.microsoft.com/office/powerpoint/2010/main" val="1900353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751868" y="1141786"/>
            <a:ext cx="5392132" cy="5155319"/>
          </a:xfrm>
          <a:prstGeom prst="rect">
            <a:avLst/>
          </a:prstGeom>
        </p:spPr>
        <p:txBody>
          <a:bodyPr>
            <a:norm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Capture Screenshots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If relevant, use screenshots to demonstrate activities that can be used to explain the incident</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Interview Witnesses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Identify and communicate with those directly impacted by the incident and determine how the indecent occurred from their perspective</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Track Man Hours and Expenses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Due to the significant time needed to conduct investigations of this type, ensure expenses are properly captured</a:t>
            </a:r>
          </a:p>
          <a:p>
            <a:pPr lvl="2">
              <a:buFont typeface="Wingdings" panose="05000000000000000000" pitchFamily="2" charset="2"/>
              <a:buChar char="ü"/>
            </a:pPr>
            <a:endParaRPr lang="en-US" b="1" dirty="0">
              <a:latin typeface="Courier New" panose="02070309020205020404" pitchFamily="49" charset="0"/>
              <a:cs typeface="Courier New" panose="02070309020205020404" pitchFamily="49" charset="0"/>
            </a:endParaRPr>
          </a:p>
          <a:p>
            <a:pPr lvl="2">
              <a:buFont typeface="Wingdings" panose="05000000000000000000" pitchFamily="2" charset="2"/>
              <a:buChar char="ü"/>
            </a:pPr>
            <a:endParaRPr lang="en-US" b="1" dirty="0">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endParaRPr lang="en-US" sz="2000" b="1"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38" y="2324397"/>
            <a:ext cx="3296133" cy="2209205"/>
          </a:xfrm>
          <a:prstGeom prst="rect">
            <a:avLst/>
          </a:prstGeom>
        </p:spPr>
      </p:pic>
      <p:sp>
        <p:nvSpPr>
          <p:cNvPr id="5" name="CustomShape 2"/>
          <p:cNvSpPr/>
          <p:nvPr/>
        </p:nvSpPr>
        <p:spPr>
          <a:xfrm>
            <a:off x="1071673" y="130695"/>
            <a:ext cx="7000655"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Additional Forensics Evidence Collection Activities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28982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Course Syllabus</a:t>
            </a:r>
            <a:endParaRPr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AA21163B-598D-4164-996A-3D5290BAC0D8}"/>
              </a:ext>
            </a:extLst>
          </p:cNvPr>
          <p:cNvPicPr>
            <a:picLocks noChangeAspect="1"/>
          </p:cNvPicPr>
          <p:nvPr/>
        </p:nvPicPr>
        <p:blipFill>
          <a:blip r:embed="rId2"/>
          <a:stretch>
            <a:fillRect/>
          </a:stretch>
        </p:blipFill>
        <p:spPr>
          <a:xfrm>
            <a:off x="983998" y="1258749"/>
            <a:ext cx="7176004" cy="4340501"/>
          </a:xfrm>
          <a:prstGeom prst="rect">
            <a:avLst/>
          </a:prstGeom>
          <a:ln>
            <a:solidFill>
              <a:schemeClr val="tx1"/>
            </a:solidFill>
          </a:ln>
        </p:spPr>
      </p:pic>
    </p:spTree>
    <p:extLst>
      <p:ext uri="{BB962C8B-B14F-4D97-AF65-F5344CB8AC3E}">
        <p14:creationId xmlns:p14="http://schemas.microsoft.com/office/powerpoint/2010/main" val="2831890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45AD0-E38E-4555-AD1F-29EBEA300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115" y="2839147"/>
            <a:ext cx="2445625" cy="1745287"/>
          </a:xfrm>
          <a:prstGeom prst="rect">
            <a:avLst/>
          </a:prstGeom>
        </p:spPr>
      </p:pic>
      <p:sp>
        <p:nvSpPr>
          <p:cNvPr id="3" name="Content Placeholder 2"/>
          <p:cNvSpPr>
            <a:spLocks noGrp="1"/>
          </p:cNvSpPr>
          <p:nvPr>
            <p:ph idx="4294967295"/>
          </p:nvPr>
        </p:nvSpPr>
        <p:spPr>
          <a:xfrm>
            <a:off x="229788" y="758189"/>
            <a:ext cx="8517973" cy="1963805"/>
          </a:xfrm>
          <a:prstGeom prst="rect">
            <a:avLst/>
          </a:prstGeom>
        </p:spPr>
        <p:txBody>
          <a:bodyPr>
            <a:norm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Write blocks are essential to the collection process and include both hardware and software variants</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There are a number of NIST recommended write blocker recommendations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https://www.cftt.nist.gov/hardware_write_block.htm</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Software write blockers are less reliable</a:t>
            </a:r>
          </a:p>
          <a:p>
            <a:pPr marL="342900" indent="-342900">
              <a:buFont typeface="Wingdings" panose="05000000000000000000" pitchFamily="2" charset="2"/>
              <a:buChar char="Ø"/>
            </a:pPr>
            <a:endParaRPr lang="en-US" sz="2000" b="1" dirty="0">
              <a:latin typeface="Courier New" panose="02070309020205020404" pitchFamily="49" charset="0"/>
              <a:cs typeface="Courier New" panose="02070309020205020404" pitchFamily="49" charset="0"/>
            </a:endParaRPr>
          </a:p>
        </p:txBody>
      </p:sp>
      <p:sp>
        <p:nvSpPr>
          <p:cNvPr id="7" name="CustomShape 2"/>
          <p:cNvSpPr/>
          <p:nvPr/>
        </p:nvSpPr>
        <p:spPr>
          <a:xfrm>
            <a:off x="1484500" y="58723"/>
            <a:ext cx="6188857" cy="62078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Data Collection</a:t>
            </a:r>
            <a:endParaRPr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914952A9-9CD4-44B1-AEEA-CC0218B0F0FD}"/>
              </a:ext>
            </a:extLst>
          </p:cNvPr>
          <p:cNvPicPr>
            <a:picLocks noChangeAspect="1"/>
          </p:cNvPicPr>
          <p:nvPr/>
        </p:nvPicPr>
        <p:blipFill rotWithShape="1">
          <a:blip r:embed="rId3">
            <a:extLst>
              <a:ext uri="{28A0092B-C50C-407E-A947-70E740481C1C}">
                <a14:useLocalDpi xmlns:a14="http://schemas.microsoft.com/office/drawing/2010/main" val="0"/>
              </a:ext>
            </a:extLst>
          </a:blip>
          <a:srcRect l="6463" t="4346" r="7659" b="8822"/>
          <a:stretch/>
        </p:blipFill>
        <p:spPr>
          <a:xfrm>
            <a:off x="5935442" y="2839147"/>
            <a:ext cx="2982055" cy="3845824"/>
          </a:xfrm>
          <a:prstGeom prst="rect">
            <a:avLst/>
          </a:prstGeom>
        </p:spPr>
      </p:pic>
      <p:pic>
        <p:nvPicPr>
          <p:cNvPr id="9" name="Picture 8">
            <a:extLst>
              <a:ext uri="{FF2B5EF4-FFF2-40B4-BE49-F238E27FC236}">
                <a16:creationId xmlns:a16="http://schemas.microsoft.com/office/drawing/2014/main" id="{6059C614-E185-4C89-A776-6B1B25144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03" y="3419109"/>
            <a:ext cx="3419939" cy="2564955"/>
          </a:xfrm>
          <a:prstGeom prst="rect">
            <a:avLst/>
          </a:prstGeom>
        </p:spPr>
      </p:pic>
      <p:pic>
        <p:nvPicPr>
          <p:cNvPr id="11" name="Picture 10">
            <a:extLst>
              <a:ext uri="{FF2B5EF4-FFF2-40B4-BE49-F238E27FC236}">
                <a16:creationId xmlns:a16="http://schemas.microsoft.com/office/drawing/2014/main" id="{C02A7560-5ADC-4EDD-A379-6B047D629AB0}"/>
              </a:ext>
            </a:extLst>
          </p:cNvPr>
          <p:cNvPicPr>
            <a:picLocks noChangeAspect="1"/>
          </p:cNvPicPr>
          <p:nvPr/>
        </p:nvPicPr>
        <p:blipFill rotWithShape="1">
          <a:blip r:embed="rId5">
            <a:extLst>
              <a:ext uri="{28A0092B-C50C-407E-A947-70E740481C1C}">
                <a14:useLocalDpi xmlns:a14="http://schemas.microsoft.com/office/drawing/2010/main" val="0"/>
              </a:ext>
            </a:extLst>
          </a:blip>
          <a:srcRect l="10275" t="7635" b="28430"/>
          <a:stretch/>
        </p:blipFill>
        <p:spPr>
          <a:xfrm>
            <a:off x="2303459" y="4850392"/>
            <a:ext cx="3965596" cy="1589482"/>
          </a:xfrm>
          <a:prstGeom prst="rect">
            <a:avLst/>
          </a:prstGeom>
        </p:spPr>
      </p:pic>
    </p:spTree>
    <p:extLst>
      <p:ext uri="{BB962C8B-B14F-4D97-AF65-F5344CB8AC3E}">
        <p14:creationId xmlns:p14="http://schemas.microsoft.com/office/powerpoint/2010/main" val="489184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898" y="3094730"/>
            <a:ext cx="8428203" cy="668539"/>
          </a:xfrm>
        </p:spPr>
        <p:txBody>
          <a:bodyPr/>
          <a:lstStyle/>
          <a:p>
            <a:pPr algn="ctr"/>
            <a:r>
              <a:rPr lang="en-US" sz="2800" b="1" dirty="0">
                <a:latin typeface="Courier New" panose="02070309020205020404" pitchFamily="49" charset="0"/>
                <a:cs typeface="Courier New" panose="02070309020205020404" pitchFamily="49" charset="0"/>
              </a:rPr>
              <a:t>Digital Forensics and Incident Response</a:t>
            </a:r>
          </a:p>
        </p:txBody>
      </p:sp>
    </p:spTree>
    <p:extLst>
      <p:ext uri="{BB962C8B-B14F-4D97-AF65-F5344CB8AC3E}">
        <p14:creationId xmlns:p14="http://schemas.microsoft.com/office/powerpoint/2010/main" val="618215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05375" y="860401"/>
            <a:ext cx="8700080" cy="4588292"/>
          </a:xfrm>
          <a:prstGeom prst="rect">
            <a:avLst/>
          </a:prstGeom>
        </p:spPr>
        <p:txBody>
          <a:bodyPr>
            <a:noAutofit/>
          </a:bodyPr>
          <a:lstStyle/>
          <a:p>
            <a:pPr>
              <a:buFont typeface="Wingdings" panose="05000000000000000000" pitchFamily="2" charset="2"/>
              <a:buChar char="Ø"/>
            </a:pPr>
            <a:r>
              <a:rPr lang="en-US" sz="2200" b="1" dirty="0">
                <a:latin typeface="Courier New" panose="02070309020205020404" pitchFamily="49" charset="0"/>
                <a:cs typeface="Courier New" panose="02070309020205020404" pitchFamily="49" charset="0"/>
              </a:rPr>
              <a:t> During the analysis process, it is important to define threat actors and the organizational response the successful malicious activities </a:t>
            </a: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Advanced Persistent Threat (APT)</a:t>
            </a:r>
          </a:p>
          <a:p>
            <a:pPr marL="457200" lvl="1" indent="0">
              <a:buNone/>
            </a:pPr>
            <a:endParaRPr lang="en-US" sz="2200" b="1" dirty="0">
              <a:latin typeface="Courier New" panose="02070309020205020404" pitchFamily="49" charset="0"/>
              <a:cs typeface="Courier New" panose="02070309020205020404" pitchFamily="49" charset="0"/>
            </a:endParaRP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Technical</a:t>
            </a:r>
          </a:p>
          <a:p>
            <a:pPr marL="457200" lvl="1" indent="0">
              <a:buNone/>
            </a:pPr>
            <a:endParaRPr lang="en-US" sz="2200" b="1" dirty="0">
              <a:latin typeface="Courier New" panose="02070309020205020404" pitchFamily="49" charset="0"/>
              <a:cs typeface="Courier New" panose="02070309020205020404" pitchFamily="49" charset="0"/>
            </a:endParaRP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Profit</a:t>
            </a:r>
          </a:p>
          <a:p>
            <a:pPr marL="457200" lvl="1" indent="0">
              <a:buNone/>
            </a:pPr>
            <a:endParaRPr lang="en-US" sz="2200" b="1" dirty="0">
              <a:latin typeface="Courier New" panose="02070309020205020404" pitchFamily="49" charset="0"/>
              <a:cs typeface="Courier New" panose="02070309020205020404" pitchFamily="49" charset="0"/>
            </a:endParaRP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Hacktivists</a:t>
            </a:r>
          </a:p>
          <a:p>
            <a:pPr marL="457200" lvl="1" indent="0">
              <a:buNone/>
            </a:pPr>
            <a:endParaRPr lang="en-US" sz="2200" b="1" dirty="0">
              <a:latin typeface="Courier New" panose="02070309020205020404" pitchFamily="49" charset="0"/>
              <a:cs typeface="Courier New" panose="02070309020205020404" pitchFamily="49" charset="0"/>
            </a:endParaRPr>
          </a:p>
          <a:p>
            <a:pPr lvl="1">
              <a:buFont typeface="Wingdings" panose="05000000000000000000" pitchFamily="2" charset="2"/>
              <a:buChar char="ü"/>
            </a:pPr>
            <a:r>
              <a:rPr lang="en-US" sz="2200" b="1" dirty="0">
                <a:latin typeface="Courier New" panose="02070309020205020404" pitchFamily="49" charset="0"/>
                <a:cs typeface="Courier New" panose="02070309020205020404" pitchFamily="49" charset="0"/>
              </a:rPr>
              <a:t>Malicious Insider</a:t>
            </a:r>
          </a:p>
        </p:txBody>
      </p:sp>
      <p:sp>
        <p:nvSpPr>
          <p:cNvPr id="7" name="CustomShape 2"/>
          <p:cNvSpPr/>
          <p:nvPr/>
        </p:nvSpPr>
        <p:spPr>
          <a:xfrm>
            <a:off x="388502" y="0"/>
            <a:ext cx="8533825"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Threat Actors</a:t>
            </a:r>
            <a:endParaRPr dirty="0">
              <a:latin typeface="Courier New" panose="02070309020205020404" pitchFamily="49" charset="0"/>
              <a:cs typeface="Courier New" panose="02070309020205020404" pitchFamily="49" charset="0"/>
            </a:endParaRPr>
          </a:p>
        </p:txBody>
      </p:sp>
      <p:pic>
        <p:nvPicPr>
          <p:cNvPr id="4" name="Picture 4"/>
          <p:cNvPicPr/>
          <p:nvPr/>
        </p:nvPicPr>
        <p:blipFill>
          <a:blip r:embed="rId2"/>
          <a:stretch>
            <a:fillRect/>
          </a:stretch>
        </p:blipFill>
        <p:spPr>
          <a:xfrm>
            <a:off x="6835660" y="2124956"/>
            <a:ext cx="2002965" cy="1836269"/>
          </a:xfrm>
          <a:prstGeom prst="rect">
            <a:avLst/>
          </a:prstGeom>
          <a:ln>
            <a:no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081" y="3689838"/>
            <a:ext cx="2784764" cy="1392382"/>
          </a:xfrm>
          <a:prstGeom prst="rect">
            <a:avLst/>
          </a:prstGeom>
        </p:spPr>
      </p:pic>
      <p:pic>
        <p:nvPicPr>
          <p:cNvPr id="5" name="Picture 10"/>
          <p:cNvPicPr/>
          <p:nvPr/>
        </p:nvPicPr>
        <p:blipFill>
          <a:blip r:embed="rId4">
            <a:extLst>
              <a:ext uri="{BEBA8EAE-BF5A-486C-A8C5-ECC9F3942E4B}">
                <a14:imgProps xmlns:a14="http://schemas.microsoft.com/office/drawing/2010/main">
                  <a14:imgLayer r:embed="rId5">
                    <a14:imgEffect>
                      <a14:backgroundRemoval t="0" b="100000" l="0" r="100000">
                        <a14:foregroundMark x1="17094" y1="93452" x2="85470" y2="93452"/>
                        <a14:foregroundMark x1="17094" y1="9127" x2="83761" y2="4960"/>
                        <a14:foregroundMark x1="15812" y1="77381" x2="29487" y2="89286"/>
                      </a14:backgroundRemoval>
                    </a14:imgEffect>
                  </a14:imgLayer>
                </a14:imgProps>
              </a:ext>
            </a:extLst>
          </a:blip>
          <a:stretch>
            <a:fillRect/>
          </a:stretch>
        </p:blipFill>
        <p:spPr>
          <a:xfrm>
            <a:off x="7492949" y="4096450"/>
            <a:ext cx="915030" cy="1971540"/>
          </a:xfrm>
          <a:prstGeom prst="rect">
            <a:avLst/>
          </a:prstGeom>
          <a:ln>
            <a:noFill/>
          </a:ln>
        </p:spPr>
      </p:pic>
    </p:spTree>
    <p:extLst>
      <p:ext uri="{BB962C8B-B14F-4D97-AF65-F5344CB8AC3E}">
        <p14:creationId xmlns:p14="http://schemas.microsoft.com/office/powerpoint/2010/main" val="1728541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3692" y="860400"/>
            <a:ext cx="8830626" cy="3315674"/>
          </a:xfrm>
          <a:prstGeom prst="rect">
            <a:avLst/>
          </a:prstGeom>
        </p:spPr>
        <p:txBody>
          <a:bodyPr>
            <a:norm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Digital forensics will be applied based on the identified threat and organizational policy</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Incidents are any activities launched against organizational resources that attempt to gain unauthorized access, violate security policy, or compromise system resources</a:t>
            </a:r>
          </a:p>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An effectively incident response will include:</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Incident definitions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How incidents are forensically analyzed</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How incidents are reported</a:t>
            </a:r>
          </a:p>
        </p:txBody>
      </p:sp>
      <p:sp>
        <p:nvSpPr>
          <p:cNvPr id="7" name="CustomShape 2"/>
          <p:cNvSpPr/>
          <p:nvPr/>
        </p:nvSpPr>
        <p:spPr>
          <a:xfrm>
            <a:off x="1927080" y="113901"/>
            <a:ext cx="5289840" cy="461913"/>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Response</a:t>
            </a:r>
            <a:endParaRPr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22" y="4337827"/>
            <a:ext cx="4359757" cy="2321429"/>
          </a:xfrm>
          <a:prstGeom prst="rect">
            <a:avLst/>
          </a:prstGeom>
        </p:spPr>
      </p:pic>
    </p:spTree>
    <p:extLst>
      <p:ext uri="{BB962C8B-B14F-4D97-AF65-F5344CB8AC3E}">
        <p14:creationId xmlns:p14="http://schemas.microsoft.com/office/powerpoint/2010/main" val="3000423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1846" y="872388"/>
            <a:ext cx="9000308" cy="1333484"/>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Numerous organizations define security incidents and the methods that should be employed to properly respond:</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Department of Defense (DoD)</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National Institute for Standards and Technology (NIST) </a:t>
            </a:r>
            <a:endParaRPr lang="en-US" b="1" dirty="0">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endParaRPr lang="en-US" sz="2000" b="1" dirty="0">
              <a:latin typeface="Courier New" panose="02070309020205020404" pitchFamily="49" charset="0"/>
              <a:cs typeface="Courier New" panose="02070309020205020404" pitchFamily="49" charset="0"/>
            </a:endParaRPr>
          </a:p>
        </p:txBody>
      </p:sp>
      <p:sp>
        <p:nvSpPr>
          <p:cNvPr id="7"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Definitions</a:t>
            </a:r>
            <a:endParaRPr dirty="0">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834868B7-FB8D-4C52-BEC3-C91C47DFFDF2}"/>
              </a:ext>
            </a:extLst>
          </p:cNvPr>
          <p:cNvPicPr>
            <a:picLocks noChangeAspect="1"/>
          </p:cNvPicPr>
          <p:nvPr/>
        </p:nvPicPr>
        <p:blipFill>
          <a:blip r:embed="rId2"/>
          <a:stretch>
            <a:fillRect/>
          </a:stretch>
        </p:blipFill>
        <p:spPr>
          <a:xfrm>
            <a:off x="288059" y="2934042"/>
            <a:ext cx="4133112" cy="2203565"/>
          </a:xfrm>
          <a:prstGeom prst="rect">
            <a:avLst/>
          </a:prstGeom>
          <a:ln>
            <a:solidFill>
              <a:schemeClr val="tx1"/>
            </a:solidFill>
          </a:ln>
        </p:spPr>
      </p:pic>
      <p:pic>
        <p:nvPicPr>
          <p:cNvPr id="10" name="Picture 9">
            <a:extLst>
              <a:ext uri="{FF2B5EF4-FFF2-40B4-BE49-F238E27FC236}">
                <a16:creationId xmlns:a16="http://schemas.microsoft.com/office/drawing/2014/main" id="{C1EF219A-9D7E-4CBF-9F37-EC0C9B3BDA1A}"/>
              </a:ext>
            </a:extLst>
          </p:cNvPr>
          <p:cNvPicPr>
            <a:picLocks noChangeAspect="1"/>
          </p:cNvPicPr>
          <p:nvPr/>
        </p:nvPicPr>
        <p:blipFill>
          <a:blip r:embed="rId3"/>
          <a:stretch>
            <a:fillRect/>
          </a:stretch>
        </p:blipFill>
        <p:spPr>
          <a:xfrm>
            <a:off x="4859437" y="2581874"/>
            <a:ext cx="3929060" cy="2876245"/>
          </a:xfrm>
          <a:prstGeom prst="rect">
            <a:avLst/>
          </a:prstGeom>
          <a:ln>
            <a:solidFill>
              <a:schemeClr val="tx1"/>
            </a:solidFill>
          </a:ln>
        </p:spPr>
      </p:pic>
      <p:sp>
        <p:nvSpPr>
          <p:cNvPr id="11" name="TextBox 10">
            <a:extLst>
              <a:ext uri="{FF2B5EF4-FFF2-40B4-BE49-F238E27FC236}">
                <a16:creationId xmlns:a16="http://schemas.microsoft.com/office/drawing/2014/main" id="{5586485B-EE8B-4D4C-B463-53506BD423F1}"/>
              </a:ext>
            </a:extLst>
          </p:cNvPr>
          <p:cNvSpPr txBox="1"/>
          <p:nvPr/>
        </p:nvSpPr>
        <p:spPr>
          <a:xfrm>
            <a:off x="607983" y="5147735"/>
            <a:ext cx="3493264"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NIST Incident Categories</a:t>
            </a:r>
          </a:p>
        </p:txBody>
      </p:sp>
      <p:sp>
        <p:nvSpPr>
          <p:cNvPr id="12" name="TextBox 11">
            <a:extLst>
              <a:ext uri="{FF2B5EF4-FFF2-40B4-BE49-F238E27FC236}">
                <a16:creationId xmlns:a16="http://schemas.microsoft.com/office/drawing/2014/main" id="{35B91E42-3B3C-433B-B670-379005E847C0}"/>
              </a:ext>
            </a:extLst>
          </p:cNvPr>
          <p:cNvSpPr txBox="1"/>
          <p:nvPr/>
        </p:nvSpPr>
        <p:spPr>
          <a:xfrm>
            <a:off x="5157375" y="5458119"/>
            <a:ext cx="363112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DoD Incident Categories*</a:t>
            </a:r>
          </a:p>
        </p:txBody>
      </p:sp>
    </p:spTree>
    <p:extLst>
      <p:ext uri="{BB962C8B-B14F-4D97-AF65-F5344CB8AC3E}">
        <p14:creationId xmlns:p14="http://schemas.microsoft.com/office/powerpoint/2010/main" val="589871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81500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Category Questions</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D119B033-EA29-427F-B6DE-C1EA86F71F96}"/>
              </a:ext>
            </a:extLst>
          </p:cNvPr>
          <p:cNvSpPr/>
          <p:nvPr/>
        </p:nvSpPr>
        <p:spPr>
          <a:xfrm>
            <a:off x="70701" y="1566006"/>
            <a:ext cx="9002598" cy="3725987"/>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What incident category does each of the following scenarios fall into?</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A forensic disk analysis results in positive identification of a rootkit</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Network traffic artifacts shows multiple port scans</a:t>
            </a:r>
            <a:endParaRPr lang="en-US" b="1" dirty="0">
              <a:solidFill>
                <a:srgbClr val="FF0000"/>
              </a:solidFill>
              <a:latin typeface="Courier New" panose="02070309020205020404" pitchFamily="49" charset="0"/>
              <a:cs typeface="Courier New" panose="02070309020205020404" pitchFamily="49" charset="0"/>
            </a:endParaRP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Security log analysis shows successful escalation to and administrative level system access</a:t>
            </a:r>
            <a:endParaRPr lang="en-US" b="1" dirty="0">
              <a:solidFill>
                <a:srgbClr val="FF0000"/>
              </a:solidFill>
              <a:latin typeface="Courier New" panose="02070309020205020404" pitchFamily="49" charset="0"/>
              <a:cs typeface="Courier New" panose="02070309020205020404" pitchFamily="49" charset="0"/>
            </a:endParaRPr>
          </a:p>
          <a:p>
            <a:pPr lvl="1"/>
            <a:endParaRPr lang="en-US" b="1" dirty="0">
              <a:solidFill>
                <a:srgbClr val="FF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A forensic analysis of a Windows registry shows multiple violations of software installation policy</a:t>
            </a:r>
            <a:endParaRPr lang="en-US"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91881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360123" y="59636"/>
            <a:ext cx="8423755" cy="81500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Category Answers</a:t>
            </a:r>
            <a:endParaRPr dirty="0">
              <a:latin typeface="Courier New" panose="02070309020205020404" pitchFamily="49" charset="0"/>
              <a:cs typeface="Courier New" panose="02070309020205020404" pitchFamily="49" charset="0"/>
            </a:endParaRPr>
          </a:p>
        </p:txBody>
      </p:sp>
      <p:sp>
        <p:nvSpPr>
          <p:cNvPr id="4" name="CustomShape 1">
            <a:extLst>
              <a:ext uri="{FF2B5EF4-FFF2-40B4-BE49-F238E27FC236}">
                <a16:creationId xmlns:a16="http://schemas.microsoft.com/office/drawing/2014/main" id="{389D60A7-E026-4B0E-B4E8-5588129DF202}"/>
              </a:ext>
            </a:extLst>
          </p:cNvPr>
          <p:cNvSpPr/>
          <p:nvPr/>
        </p:nvSpPr>
        <p:spPr>
          <a:xfrm>
            <a:off x="70701" y="1566006"/>
            <a:ext cx="9002598" cy="3725987"/>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What incident category does each of the following scenarios fall into?</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A forensic disk analysis results in positive identification of a rootkit – </a:t>
            </a:r>
            <a:r>
              <a:rPr lang="en-US" b="1" dirty="0">
                <a:solidFill>
                  <a:srgbClr val="FF0000"/>
                </a:solidFill>
                <a:latin typeface="Courier New" panose="02070309020205020404" pitchFamily="49" charset="0"/>
                <a:cs typeface="Courier New" panose="02070309020205020404" pitchFamily="49" charset="0"/>
              </a:rPr>
              <a:t>7</a:t>
            </a:r>
            <a:r>
              <a:rPr lang="en-US" b="1" dirty="0">
                <a:solidFill>
                  <a:srgbClr val="000000"/>
                </a:solidFill>
                <a:latin typeface="Courier New" panose="02070309020205020404" pitchFamily="49" charset="0"/>
                <a:cs typeface="Courier New" panose="02070309020205020404" pitchFamily="49" charset="0"/>
              </a:rPr>
              <a:t> </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Network traffic artifacts shows multiple port scans - </a:t>
            </a:r>
            <a:r>
              <a:rPr lang="en-US" b="1" dirty="0">
                <a:solidFill>
                  <a:srgbClr val="FF0000"/>
                </a:solidFill>
                <a:latin typeface="Courier New" panose="02070309020205020404" pitchFamily="49" charset="0"/>
                <a:cs typeface="Courier New" panose="02070309020205020404" pitchFamily="49" charset="0"/>
              </a:rPr>
              <a:t>6</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Security log analysis shows successful escalation to and administrative level system access - </a:t>
            </a:r>
            <a:r>
              <a:rPr lang="en-US" b="1" dirty="0">
                <a:solidFill>
                  <a:srgbClr val="FF0000"/>
                </a:solidFill>
                <a:latin typeface="Courier New" panose="02070309020205020404" pitchFamily="49" charset="0"/>
                <a:cs typeface="Courier New" panose="02070309020205020404" pitchFamily="49" charset="0"/>
              </a:rPr>
              <a:t>1</a:t>
            </a:r>
          </a:p>
          <a:p>
            <a:pPr lvl="1"/>
            <a:endParaRPr lang="en-US" b="1" dirty="0">
              <a:solidFill>
                <a:srgbClr val="FF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A forensic analysis of a Windows registry shows multiple violations of software installation policy - </a:t>
            </a:r>
            <a:r>
              <a:rPr lang="en-US" b="1" dirty="0">
                <a:solidFill>
                  <a:srgbClr val="FF0000"/>
                </a:solidFill>
                <a:latin typeface="Courier New" panose="02070309020205020404" pitchFamily="49" charset="0"/>
                <a:cs typeface="Courier New" panose="02070309020205020404" pitchFamily="49" charset="0"/>
              </a:rPr>
              <a:t>5</a:t>
            </a:r>
          </a:p>
        </p:txBody>
      </p:sp>
    </p:spTree>
    <p:extLst>
      <p:ext uri="{BB962C8B-B14F-4D97-AF65-F5344CB8AC3E}">
        <p14:creationId xmlns:p14="http://schemas.microsoft.com/office/powerpoint/2010/main" val="2872551561"/>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1846" y="872388"/>
            <a:ext cx="9000308" cy="4359487"/>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At a minimum, an incident response policy must include the following:</a:t>
            </a:r>
          </a:p>
          <a:p>
            <a:pPr marL="914400" lvl="1" indent="-457200">
              <a:buFont typeface="+mj-lt"/>
              <a:buAutoNum type="arabicParenR"/>
            </a:pPr>
            <a:r>
              <a:rPr lang="en-US" sz="2000" b="1" dirty="0">
                <a:latin typeface="Courier New" panose="02070309020205020404" pitchFamily="49" charset="0"/>
                <a:cs typeface="Courier New" panose="02070309020205020404" pitchFamily="49" charset="0"/>
              </a:rPr>
              <a:t>Incident Identification</a:t>
            </a:r>
          </a:p>
          <a:p>
            <a:pPr lvl="2">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Tools and procedures to detect threats</a:t>
            </a:r>
          </a:p>
          <a:p>
            <a:pPr marL="914400" lvl="1" indent="-457200">
              <a:buFont typeface="+mj-lt"/>
              <a:buAutoNum type="arabicParenR"/>
            </a:pPr>
            <a:r>
              <a:rPr lang="en-US" sz="2000" b="1" dirty="0">
                <a:latin typeface="Courier New" panose="02070309020205020404" pitchFamily="49" charset="0"/>
                <a:cs typeface="Courier New" panose="02070309020205020404" pitchFamily="49" charset="0"/>
              </a:rPr>
              <a:t>Incident Investigation</a:t>
            </a:r>
          </a:p>
          <a:p>
            <a:pPr lvl="2">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Trained personnel</a:t>
            </a:r>
          </a:p>
          <a:p>
            <a:pPr marL="914400" lvl="1" indent="-457200">
              <a:buFont typeface="+mj-lt"/>
              <a:buAutoNum type="arabicParenR"/>
            </a:pPr>
            <a:r>
              <a:rPr lang="en-US" sz="2000" b="1" dirty="0">
                <a:latin typeface="Courier New" panose="02070309020205020404" pitchFamily="49" charset="0"/>
                <a:cs typeface="Courier New" panose="02070309020205020404" pitchFamily="49" charset="0"/>
              </a:rPr>
              <a:t>Incident Damage Repair</a:t>
            </a:r>
          </a:p>
          <a:p>
            <a:pPr lvl="2">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Remediate incident damage</a:t>
            </a:r>
          </a:p>
          <a:p>
            <a:pPr marL="914400" lvl="1" indent="-457200">
              <a:buFont typeface="+mj-lt"/>
              <a:buAutoNum type="arabicParenR"/>
            </a:pPr>
            <a:r>
              <a:rPr lang="en-US" sz="2000" b="1" dirty="0">
                <a:latin typeface="Courier New" panose="02070309020205020404" pitchFamily="49" charset="0"/>
                <a:cs typeface="Courier New" panose="02070309020205020404" pitchFamily="49" charset="0"/>
              </a:rPr>
              <a:t>Documenting Organizational Response</a:t>
            </a:r>
          </a:p>
          <a:p>
            <a:pPr lvl="2">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Document all technical and administrative procedures</a:t>
            </a:r>
          </a:p>
          <a:p>
            <a:pPr marL="914400" lvl="1" indent="-457200">
              <a:buFont typeface="+mj-lt"/>
              <a:buAutoNum type="arabicParenR"/>
            </a:pPr>
            <a:r>
              <a:rPr lang="en-US" sz="2000" b="1" dirty="0">
                <a:latin typeface="Courier New" panose="02070309020205020404" pitchFamily="49" charset="0"/>
                <a:cs typeface="Courier New" panose="02070309020205020404" pitchFamily="49" charset="0"/>
              </a:rPr>
              <a:t>Updating Incident Response Procedures</a:t>
            </a:r>
          </a:p>
          <a:p>
            <a:pPr lvl="2">
              <a:buFont typeface="Wingdings" panose="05000000000000000000" pitchFamily="2" charset="2"/>
              <a:buChar char="ü"/>
            </a:pPr>
            <a:r>
              <a:rPr lang="en-US" b="1" dirty="0">
                <a:latin typeface="Courier New" panose="02070309020205020404" pitchFamily="49" charset="0"/>
                <a:cs typeface="Courier New" panose="02070309020205020404" pitchFamily="49" charset="0"/>
              </a:rPr>
              <a:t>Integrate lessons learned into future response</a:t>
            </a:r>
          </a:p>
        </p:txBody>
      </p:sp>
      <p:sp>
        <p:nvSpPr>
          <p:cNvPr id="7"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Response Policy</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7969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489174" y="1201062"/>
            <a:ext cx="4580708" cy="5080467"/>
          </a:xfrm>
          <a:prstGeom prst="rect">
            <a:avLst/>
          </a:prstGeom>
        </p:spPr>
        <p:txBody>
          <a:bodyPr>
            <a:noAutofit/>
          </a:bodyPr>
          <a:lstStyle/>
          <a:p>
            <a:pPr marL="342900" indent="-342900">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First Responders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Who responds when an incident occurs</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Physical Security</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Network Security</a:t>
            </a:r>
          </a:p>
          <a:p>
            <a:pPr>
              <a:buFont typeface="Wingdings" panose="05000000000000000000" pitchFamily="2" charset="2"/>
              <a:buChar char="Ø"/>
            </a:pPr>
            <a:r>
              <a:rPr lang="en-US" sz="2000" b="1" dirty="0">
                <a:latin typeface="Courier New" panose="02070309020205020404" pitchFamily="49" charset="0"/>
                <a:cs typeface="Courier New" panose="02070309020205020404" pitchFamily="49" charset="0"/>
              </a:rPr>
              <a:t> Incident Response Teams</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How are teams established</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By Function</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Dictated by Incident</a:t>
            </a:r>
          </a:p>
          <a:p>
            <a:pPr lvl="1">
              <a:buFont typeface="Wingdings" panose="05000000000000000000" pitchFamily="2" charset="2"/>
              <a:buChar char="ü"/>
            </a:pPr>
            <a:r>
              <a:rPr lang="en-US" sz="2000" b="1" dirty="0">
                <a:latin typeface="Courier New" panose="02070309020205020404" pitchFamily="49" charset="0"/>
                <a:cs typeface="Courier New" panose="02070309020205020404" pitchFamily="49" charset="0"/>
              </a:rPr>
              <a:t>What training is required</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Incident Severity Identification</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Notification Process</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Mitigation Process</a:t>
            </a:r>
          </a:p>
          <a:p>
            <a:pPr lvl="2">
              <a:buFont typeface="Courier New" panose="02070309020205020404" pitchFamily="49" charset="0"/>
              <a:buChar char="o"/>
            </a:pPr>
            <a:r>
              <a:rPr lang="en-US" b="1" dirty="0">
                <a:latin typeface="Courier New" panose="02070309020205020404" pitchFamily="49" charset="0"/>
                <a:cs typeface="Courier New" panose="02070309020205020404" pitchFamily="49" charset="0"/>
              </a:rPr>
              <a:t>Incident Isolation</a:t>
            </a:r>
          </a:p>
        </p:txBody>
      </p:sp>
      <p:sp>
        <p:nvSpPr>
          <p:cNvPr id="7" name="CustomShape 2"/>
          <p:cNvSpPr/>
          <p:nvPr/>
        </p:nvSpPr>
        <p:spPr>
          <a:xfrm>
            <a:off x="981973" y="0"/>
            <a:ext cx="7323746"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Incident Response Personnel</a:t>
            </a:r>
            <a:endParaRPr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66" y="2504660"/>
            <a:ext cx="4108174" cy="2054087"/>
          </a:xfrm>
          <a:prstGeom prst="rect">
            <a:avLst/>
          </a:prstGeom>
        </p:spPr>
      </p:pic>
    </p:spTree>
    <p:extLst>
      <p:ext uri="{BB962C8B-B14F-4D97-AF65-F5344CB8AC3E}">
        <p14:creationId xmlns:p14="http://schemas.microsoft.com/office/powerpoint/2010/main" val="566694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6945" y="1097150"/>
            <a:ext cx="5395716" cy="5011728"/>
          </a:xfrm>
          <a:prstGeom prst="rect">
            <a:avLst/>
          </a:prstGeom>
        </p:spPr>
        <p:txBody>
          <a:bodyPr>
            <a:noAutofit/>
          </a:bodyPr>
          <a:lstStyle/>
          <a:p>
            <a:pPr marL="342900" indent="-342900">
              <a:buFont typeface="Wingdings" panose="05000000000000000000" pitchFamily="2" charset="2"/>
              <a:buChar char="Ø"/>
            </a:pPr>
            <a:r>
              <a:rPr lang="en-US" sz="2100" b="1" dirty="0">
                <a:latin typeface="Courier New" panose="02070309020205020404" pitchFamily="49" charset="0"/>
                <a:cs typeface="Courier New" panose="02070309020205020404" pitchFamily="49" charset="0"/>
              </a:rPr>
              <a:t>To ensure proper control of all collected evidence it is necessary to develop a effective handling process</a:t>
            </a:r>
          </a:p>
          <a:p>
            <a:pPr marL="342900" indent="-342900">
              <a:buFont typeface="Wingdings" panose="05000000000000000000" pitchFamily="2" charset="2"/>
              <a:buChar char="Ø"/>
            </a:pPr>
            <a:r>
              <a:rPr lang="en-US" sz="2100" b="1" dirty="0">
                <a:latin typeface="Courier New" panose="02070309020205020404" pitchFamily="49" charset="0"/>
                <a:cs typeface="Courier New" panose="02070309020205020404" pitchFamily="49" charset="0"/>
              </a:rPr>
              <a:t>The critical steps in a chain of custody include:</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Document items collected</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Identify collecting agent</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Segregate items in containers</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Calculate hash values of each item</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Securely transport evidence</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Conduct proper hand-off of evidence</a:t>
            </a:r>
          </a:p>
          <a:p>
            <a:pPr lvl="1">
              <a:buFont typeface="Wingdings" panose="05000000000000000000" pitchFamily="2" charset="2"/>
              <a:buChar char="ü"/>
            </a:pPr>
            <a:r>
              <a:rPr lang="en-US" sz="2100" b="1" dirty="0">
                <a:latin typeface="Courier New" panose="02070309020205020404" pitchFamily="49" charset="0"/>
                <a:cs typeface="Courier New" panose="02070309020205020404" pitchFamily="49" charset="0"/>
              </a:rPr>
              <a:t>Secure items when stored</a:t>
            </a:r>
          </a:p>
        </p:txBody>
      </p:sp>
      <p:sp>
        <p:nvSpPr>
          <p:cNvPr id="7"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Chain of Custody</a:t>
            </a:r>
            <a:endParaRPr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899" t="4967" r="63623" b="5623"/>
          <a:stretch/>
        </p:blipFill>
        <p:spPr>
          <a:xfrm>
            <a:off x="5711687" y="1441333"/>
            <a:ext cx="2928730" cy="4323362"/>
          </a:xfrm>
          <a:prstGeom prst="rect">
            <a:avLst/>
          </a:prstGeom>
        </p:spPr>
      </p:pic>
    </p:spTree>
    <p:extLst>
      <p:ext uri="{BB962C8B-B14F-4D97-AF65-F5344CB8AC3E}">
        <p14:creationId xmlns:p14="http://schemas.microsoft.com/office/powerpoint/2010/main" val="4085698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7650" y="1084082"/>
            <a:ext cx="8802390" cy="5269583"/>
          </a:xfrm>
          <a:prstGeom prst="rect">
            <a:avLst/>
          </a:prstGeom>
          <a:noFill/>
          <a:ln>
            <a:noFill/>
          </a:ln>
        </p:spPr>
        <p:txBody>
          <a:bodyPr lIns="90000" tIns="45000" rIns="90000" bIns="45000"/>
          <a:lstStyle/>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a:t>
            </a:r>
            <a:r>
              <a:rPr lang="en-US" sz="2100" b="1" u="sng" dirty="0">
                <a:solidFill>
                  <a:srgbClr val="000000"/>
                </a:solidFill>
                <a:latin typeface="Courier New" panose="02070309020205020404" pitchFamily="49" charset="0"/>
                <a:cs typeface="Courier New" panose="02070309020205020404" pitchFamily="49" charset="0"/>
              </a:rPr>
              <a:t>Description</a:t>
            </a:r>
            <a:r>
              <a:rPr lang="en-US" sz="2100" b="1" dirty="0">
                <a:solidFill>
                  <a:srgbClr val="000000"/>
                </a:solidFill>
                <a:latin typeface="Courier New" panose="02070309020205020404" pitchFamily="49" charset="0"/>
                <a:cs typeface="Courier New" panose="02070309020205020404" pitchFamily="49" charset="0"/>
              </a:rPr>
              <a:t>: Computer compromise and forensics, with focus on computer crime and ways to uncover, protect, and exploit digital evidence</a:t>
            </a:r>
          </a:p>
          <a:p>
            <a:pPr>
              <a:lnSpc>
                <a:spcPct val="100000"/>
              </a:lnSpc>
              <a:buFont typeface="Wingdings" charset="2"/>
              <a:buChar char=""/>
            </a:pPr>
            <a:endParaRPr lang="en-US" sz="21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100" b="1" dirty="0">
                <a:solidFill>
                  <a:srgbClr val="000000"/>
                </a:solidFill>
                <a:latin typeface="Courier New" panose="02070309020205020404" pitchFamily="49" charset="0"/>
                <a:cs typeface="Courier New" panose="02070309020205020404" pitchFamily="49" charset="0"/>
              </a:rPr>
              <a:t> The learning objectives for the Digital Forensics course include:</a:t>
            </a:r>
          </a:p>
          <a:p>
            <a:pPr>
              <a:lnSpc>
                <a:spcPct val="100000"/>
              </a:lnSpc>
            </a:pPr>
            <a:endParaRPr lang="en-US" sz="2100" b="1" dirty="0">
              <a:solidFill>
                <a:srgbClr val="000000"/>
              </a:solidFill>
              <a:latin typeface="Courier New" panose="02070309020205020404" pitchFamily="49" charset="0"/>
              <a:cs typeface="Courier New" panose="02070309020205020404" pitchFamily="49" charset="0"/>
            </a:endParaRPr>
          </a:p>
          <a:p>
            <a:pPr marL="914400" lvl="1" indent="-457200">
              <a:buAutoNum type="arabicParenR"/>
            </a:pPr>
            <a:r>
              <a:rPr lang="en-US" sz="2100" b="1" dirty="0">
                <a:solidFill>
                  <a:srgbClr val="000000"/>
                </a:solidFill>
                <a:latin typeface="Courier New" panose="02070309020205020404" pitchFamily="49" charset="0"/>
                <a:cs typeface="Courier New" panose="02070309020205020404" pitchFamily="49" charset="0"/>
              </a:rPr>
              <a:t>Understand how digital forensics can be used to collect and analyze digital artifacts</a:t>
            </a:r>
          </a:p>
          <a:p>
            <a:pPr marL="914400" lvl="1" indent="-457200">
              <a:buFontTx/>
              <a:buAutoNum type="arabicParenR"/>
            </a:pPr>
            <a:r>
              <a:rPr lang="en-US" sz="2100" b="1" dirty="0">
                <a:solidFill>
                  <a:srgbClr val="000000"/>
                </a:solidFill>
                <a:latin typeface="Courier New" panose="02070309020205020404" pitchFamily="49" charset="0"/>
                <a:cs typeface="Courier New" panose="02070309020205020404" pitchFamily="49" charset="0"/>
              </a:rPr>
              <a:t>Select digital forensic collection and analysis tools</a:t>
            </a:r>
          </a:p>
          <a:p>
            <a:pPr marL="914400" lvl="1" indent="-457200">
              <a:buAutoNum type="arabicParenR"/>
            </a:pPr>
            <a:r>
              <a:rPr lang="en-US" sz="2100" b="1" dirty="0">
                <a:solidFill>
                  <a:srgbClr val="000000"/>
                </a:solidFill>
                <a:latin typeface="Courier New" panose="02070309020205020404" pitchFamily="49" charset="0"/>
                <a:cs typeface="Courier New" panose="02070309020205020404" pitchFamily="49" charset="0"/>
              </a:rPr>
              <a:t>Understand differences in operating systems and associated file systems</a:t>
            </a:r>
          </a:p>
          <a:p>
            <a:pPr marL="914400" lvl="1" indent="-457200">
              <a:buAutoNum type="arabicParenR"/>
            </a:pPr>
            <a:r>
              <a:rPr lang="en-US" sz="2100" b="1" dirty="0">
                <a:solidFill>
                  <a:srgbClr val="000000"/>
                </a:solidFill>
                <a:latin typeface="Courier New" panose="02070309020205020404" pitchFamily="49" charset="0"/>
                <a:cs typeface="Courier New" panose="02070309020205020404" pitchFamily="49" charset="0"/>
              </a:rPr>
              <a:t>Apply sound digital forensics analysis techniques to identify system and network intrusions</a:t>
            </a:r>
          </a:p>
        </p:txBody>
      </p:sp>
      <p:sp>
        <p:nvSpPr>
          <p:cNvPr id="252" name="CustomShape 2"/>
          <p:cNvSpPr/>
          <p:nvPr/>
        </p:nvSpPr>
        <p:spPr>
          <a:xfrm>
            <a:off x="1927080" y="94268"/>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Course Description and Learning Objectives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38717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94730"/>
            <a:ext cx="9144000" cy="668539"/>
          </a:xfrm>
        </p:spPr>
        <p:txBody>
          <a:bodyPr/>
          <a:lstStyle/>
          <a:p>
            <a:pPr algn="ctr"/>
            <a:r>
              <a:rPr lang="en-US" sz="2600" b="1" dirty="0">
                <a:latin typeface="Courier New" panose="02070309020205020404" pitchFamily="49" charset="0"/>
                <a:cs typeface="Courier New" panose="02070309020205020404" pitchFamily="49" charset="0"/>
              </a:rPr>
              <a:t>Forensics Testing Environment Configuration</a:t>
            </a:r>
          </a:p>
        </p:txBody>
      </p:sp>
    </p:spTree>
    <p:extLst>
      <p:ext uri="{BB962C8B-B14F-4D97-AF65-F5344CB8AC3E}">
        <p14:creationId xmlns:p14="http://schemas.microsoft.com/office/powerpoint/2010/main" val="2551821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149087"/>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Assignment - Due 16 January</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9263E037-856A-43A5-BB21-1404AF7DC075}"/>
              </a:ext>
            </a:extLst>
          </p:cNvPr>
          <p:cNvSpPr/>
          <p:nvPr/>
        </p:nvSpPr>
        <p:spPr>
          <a:xfrm>
            <a:off x="247650" y="1095481"/>
            <a:ext cx="8802390" cy="3174861"/>
          </a:xfrm>
          <a:prstGeom prst="rect">
            <a:avLst/>
          </a:prstGeom>
          <a:noFill/>
          <a:ln>
            <a:noFill/>
          </a:ln>
        </p:spPr>
        <p:txBody>
          <a:bodyPr lIns="90000" tIns="45000" rIns="90000" bIns="45000"/>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Install Type II Hypervisor</a:t>
            </a: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Windows</a:t>
            </a:r>
          </a:p>
          <a:p>
            <a:pPr marL="1257300" lvl="2" indent="-342900">
              <a:buFont typeface="Courier New" panose="02070309020205020404" pitchFamily="49" charset="0"/>
              <a:buChar char="o"/>
            </a:pPr>
            <a:r>
              <a:rPr lang="en-US" sz="2400" b="1" dirty="0">
                <a:solidFill>
                  <a:srgbClr val="000000"/>
                </a:solidFill>
                <a:latin typeface="Courier New" panose="02070309020205020404" pitchFamily="49" charset="0"/>
                <a:cs typeface="Courier New" panose="02070309020205020404" pitchFamily="49" charset="0"/>
                <a:hlinkClick r:id="rId2"/>
              </a:rPr>
              <a:t>VMWare Workstation Player</a:t>
            </a:r>
            <a:endParaRPr lang="en-US" sz="24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Mac / Windows</a:t>
            </a:r>
            <a:endParaRPr lang="en-US" sz="2400" b="1" dirty="0">
              <a:solidFill>
                <a:srgbClr val="000000"/>
              </a:solidFill>
              <a:latin typeface="Courier New" panose="02070309020205020404" pitchFamily="49" charset="0"/>
              <a:cs typeface="Courier New" panose="02070309020205020404" pitchFamily="49" charset="0"/>
              <a:hlinkClick r:id="rId3"/>
            </a:endParaRPr>
          </a:p>
          <a:p>
            <a:pPr marL="1257300" lvl="2" indent="-342900">
              <a:buFont typeface="Courier New" panose="02070309020205020404" pitchFamily="49" charset="0"/>
              <a:buChar char="o"/>
            </a:pPr>
            <a:r>
              <a:rPr lang="en-US" sz="2400" b="1" dirty="0">
                <a:solidFill>
                  <a:srgbClr val="000000"/>
                </a:solidFill>
                <a:latin typeface="Courier New" panose="02070309020205020404" pitchFamily="49" charset="0"/>
                <a:cs typeface="Courier New" panose="02070309020205020404" pitchFamily="49" charset="0"/>
                <a:hlinkClick r:id="rId3"/>
              </a:rPr>
              <a:t>Oracle Virtual Box</a:t>
            </a:r>
            <a:endParaRPr lang="en-US" sz="2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SANS Investigative Toolkit (SIFT)</a:t>
            </a:r>
          </a:p>
          <a:p>
            <a:pPr marL="1257300" lvl="2" indent="-342900">
              <a:buFont typeface="Courier New" panose="02070309020205020404" pitchFamily="49" charset="0"/>
              <a:buChar char="o"/>
            </a:pPr>
            <a:r>
              <a:rPr lang="en-US" sz="2400" b="1" dirty="0">
                <a:solidFill>
                  <a:srgbClr val="000000"/>
                </a:solidFill>
                <a:latin typeface="Courier New" panose="02070309020205020404" pitchFamily="49" charset="0"/>
                <a:cs typeface="Courier New" panose="02070309020205020404" pitchFamily="49" charset="0"/>
                <a:hlinkClick r:id="rId4"/>
              </a:rPr>
              <a:t>SANS SIFT</a:t>
            </a:r>
            <a:endParaRPr lang="en-US" sz="24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r>
              <a:rPr lang="en-US" sz="2400" b="1" dirty="0">
                <a:solidFill>
                  <a:srgbClr val="000000"/>
                </a:solidFill>
                <a:latin typeface="Courier New" panose="02070309020205020404" pitchFamily="49" charset="0"/>
                <a:cs typeface="Courier New" panose="02070309020205020404" pitchFamily="49" charset="0"/>
              </a:rPr>
              <a:t>Submit 1 page summary of working environment</a:t>
            </a:r>
          </a:p>
        </p:txBody>
      </p:sp>
    </p:spTree>
    <p:extLst>
      <p:ext uri="{BB962C8B-B14F-4D97-AF65-F5344CB8AC3E}">
        <p14:creationId xmlns:p14="http://schemas.microsoft.com/office/powerpoint/2010/main" val="5263104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149087"/>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SIFT Installation</a:t>
            </a:r>
            <a:endParaRPr dirty="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EEC15926-6650-45B5-9D23-E0014782D319}"/>
              </a:ext>
            </a:extLst>
          </p:cNvPr>
          <p:cNvSpPr/>
          <p:nvPr/>
        </p:nvSpPr>
        <p:spPr>
          <a:xfrm>
            <a:off x="9939" y="6530344"/>
            <a:ext cx="5973417" cy="307777"/>
          </a:xfrm>
          <a:prstGeom prst="rect">
            <a:avLst/>
          </a:prstGeom>
        </p:spPr>
        <p:txBody>
          <a:bodyPr wrap="square">
            <a:spAutoFit/>
          </a:bodyPr>
          <a:lstStyle/>
          <a:p>
            <a:r>
              <a:rPr lang="en-US" sz="1400" b="1" dirty="0">
                <a:latin typeface="Courier New" panose="02070309020205020404" pitchFamily="49" charset="0"/>
                <a:cs typeface="Courier New" panose="02070309020205020404" pitchFamily="49" charset="0"/>
              </a:rPr>
              <a:t>https://digital-forensics.sans.org/community/downloads</a:t>
            </a:r>
          </a:p>
        </p:txBody>
      </p:sp>
      <p:pic>
        <p:nvPicPr>
          <p:cNvPr id="5" name="Picture 4">
            <a:extLst>
              <a:ext uri="{FF2B5EF4-FFF2-40B4-BE49-F238E27FC236}">
                <a16:creationId xmlns:a16="http://schemas.microsoft.com/office/drawing/2014/main" id="{D431D305-607C-49EC-B9B2-35BD1AF1B477}"/>
              </a:ext>
            </a:extLst>
          </p:cNvPr>
          <p:cNvPicPr>
            <a:picLocks noChangeAspect="1"/>
          </p:cNvPicPr>
          <p:nvPr/>
        </p:nvPicPr>
        <p:blipFill>
          <a:blip r:embed="rId2"/>
          <a:stretch>
            <a:fillRect/>
          </a:stretch>
        </p:blipFill>
        <p:spPr>
          <a:xfrm>
            <a:off x="1279360" y="888727"/>
            <a:ext cx="6585281" cy="5313290"/>
          </a:xfrm>
          <a:prstGeom prst="rect">
            <a:avLst/>
          </a:prstGeom>
          <a:ln w="19050">
            <a:solidFill>
              <a:schemeClr val="tx1"/>
            </a:solidFill>
          </a:ln>
        </p:spPr>
      </p:pic>
    </p:spTree>
    <p:extLst>
      <p:ext uri="{BB962C8B-B14F-4D97-AF65-F5344CB8AC3E}">
        <p14:creationId xmlns:p14="http://schemas.microsoft.com/office/powerpoint/2010/main" val="28500303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7650" y="1095480"/>
            <a:ext cx="8802390" cy="860401"/>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Practical Forensic Imaging: Securing Digital Evidence with Linux Tools, Bruce Nikkel, 2016</a:t>
            </a:r>
          </a:p>
          <a:p>
            <a:pPr lvl="1"/>
            <a:endParaRPr lang="en-US" sz="22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Course Text</a:t>
            </a:r>
            <a:endParaRPr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260134B8-D36A-4F2E-99C9-3703929590B4}"/>
              </a:ext>
            </a:extLst>
          </p:cNvPr>
          <p:cNvPicPr>
            <a:picLocks noChangeAspect="1"/>
          </p:cNvPicPr>
          <p:nvPr/>
        </p:nvPicPr>
        <p:blipFill>
          <a:blip r:embed="rId2"/>
          <a:stretch>
            <a:fillRect/>
          </a:stretch>
        </p:blipFill>
        <p:spPr>
          <a:xfrm>
            <a:off x="3052572" y="2190961"/>
            <a:ext cx="3038857" cy="4098380"/>
          </a:xfrm>
          <a:prstGeom prst="rect">
            <a:avLst/>
          </a:prstGeom>
        </p:spPr>
      </p:pic>
    </p:spTree>
    <p:extLst>
      <p:ext uri="{BB962C8B-B14F-4D97-AF65-F5344CB8AC3E}">
        <p14:creationId xmlns:p14="http://schemas.microsoft.com/office/powerpoint/2010/main" val="17452865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76C18-12B6-4AB1-9DB0-B4050C4DBFBC}"/>
              </a:ext>
            </a:extLst>
          </p:cNvPr>
          <p:cNvPicPr>
            <a:picLocks noChangeAspect="1"/>
          </p:cNvPicPr>
          <p:nvPr/>
        </p:nvPicPr>
        <p:blipFill>
          <a:blip r:embed="rId2"/>
          <a:stretch>
            <a:fillRect/>
          </a:stretch>
        </p:blipFill>
        <p:spPr>
          <a:xfrm>
            <a:off x="6661770" y="4377325"/>
            <a:ext cx="1899612" cy="2352731"/>
          </a:xfrm>
          <a:prstGeom prst="rect">
            <a:avLst/>
          </a:prstGeom>
        </p:spPr>
      </p:pic>
      <p:sp>
        <p:nvSpPr>
          <p:cNvPr id="251" name="CustomShape 1"/>
          <p:cNvSpPr/>
          <p:nvPr/>
        </p:nvSpPr>
        <p:spPr>
          <a:xfrm>
            <a:off x="247650" y="914400"/>
            <a:ext cx="8802390" cy="1908313"/>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Digital Forensics, 2017</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Windows Registry Forensics, 2016</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Computer Hacking Forensics Investigator, 2015</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 Art of Memory Forensics, 2014</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Digital Forensics with Open Source Tools, 2011</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File System Forensics Analysis, 2005</a:t>
            </a:r>
          </a:p>
        </p:txBody>
      </p:sp>
      <p:sp>
        <p:nvSpPr>
          <p:cNvPr id="252" name="CustomShape 2"/>
          <p:cNvSpPr/>
          <p:nvPr/>
        </p:nvSpPr>
        <p:spPr>
          <a:xfrm>
            <a:off x="1364929" y="159026"/>
            <a:ext cx="6414143" cy="51683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Additional References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8365026E-2D17-4972-8CA5-8CEC00F0A1A7}"/>
              </a:ext>
            </a:extLst>
          </p:cNvPr>
          <p:cNvPicPr>
            <a:picLocks noChangeAspect="1"/>
          </p:cNvPicPr>
          <p:nvPr/>
        </p:nvPicPr>
        <p:blipFill>
          <a:blip r:embed="rId3"/>
          <a:stretch>
            <a:fillRect/>
          </a:stretch>
        </p:blipFill>
        <p:spPr>
          <a:xfrm>
            <a:off x="394076" y="4377325"/>
            <a:ext cx="1637433" cy="2352732"/>
          </a:xfrm>
          <a:prstGeom prst="rect">
            <a:avLst/>
          </a:prstGeom>
        </p:spPr>
      </p:pic>
      <p:pic>
        <p:nvPicPr>
          <p:cNvPr id="7" name="Picture 6">
            <a:extLst>
              <a:ext uri="{FF2B5EF4-FFF2-40B4-BE49-F238E27FC236}">
                <a16:creationId xmlns:a16="http://schemas.microsoft.com/office/drawing/2014/main" id="{73C151F8-18AB-45E1-89D4-C43F99F5438D}"/>
              </a:ext>
            </a:extLst>
          </p:cNvPr>
          <p:cNvPicPr>
            <a:picLocks noChangeAspect="1"/>
          </p:cNvPicPr>
          <p:nvPr/>
        </p:nvPicPr>
        <p:blipFill rotWithShape="1">
          <a:blip r:embed="rId4"/>
          <a:srcRect l="572" b="1460"/>
          <a:stretch/>
        </p:blipFill>
        <p:spPr>
          <a:xfrm>
            <a:off x="5889997" y="3603553"/>
            <a:ext cx="1828103" cy="2352731"/>
          </a:xfrm>
          <a:prstGeom prst="rect">
            <a:avLst/>
          </a:prstGeom>
        </p:spPr>
      </p:pic>
      <p:pic>
        <p:nvPicPr>
          <p:cNvPr id="4" name="Picture 3">
            <a:extLst>
              <a:ext uri="{FF2B5EF4-FFF2-40B4-BE49-F238E27FC236}">
                <a16:creationId xmlns:a16="http://schemas.microsoft.com/office/drawing/2014/main" id="{82E1FCBA-FCA3-4DF2-A5BE-9D648A185305}"/>
              </a:ext>
            </a:extLst>
          </p:cNvPr>
          <p:cNvPicPr>
            <a:picLocks noChangeAspect="1"/>
          </p:cNvPicPr>
          <p:nvPr/>
        </p:nvPicPr>
        <p:blipFill>
          <a:blip r:embed="rId5"/>
          <a:stretch>
            <a:fillRect/>
          </a:stretch>
        </p:blipFill>
        <p:spPr>
          <a:xfrm>
            <a:off x="1411665" y="3794486"/>
            <a:ext cx="1613190" cy="1970866"/>
          </a:xfrm>
          <a:prstGeom prst="rect">
            <a:avLst/>
          </a:prstGeom>
        </p:spPr>
      </p:pic>
      <p:pic>
        <p:nvPicPr>
          <p:cNvPr id="5" name="Picture 4">
            <a:extLst>
              <a:ext uri="{FF2B5EF4-FFF2-40B4-BE49-F238E27FC236}">
                <a16:creationId xmlns:a16="http://schemas.microsoft.com/office/drawing/2014/main" id="{0C517A5D-ABC1-4C3E-BE4C-97F670B66FA1}"/>
              </a:ext>
            </a:extLst>
          </p:cNvPr>
          <p:cNvPicPr>
            <a:picLocks noChangeAspect="1"/>
          </p:cNvPicPr>
          <p:nvPr/>
        </p:nvPicPr>
        <p:blipFill>
          <a:blip r:embed="rId6"/>
          <a:stretch>
            <a:fillRect/>
          </a:stretch>
        </p:blipFill>
        <p:spPr>
          <a:xfrm>
            <a:off x="2925487" y="2915484"/>
            <a:ext cx="1603575" cy="2043016"/>
          </a:xfrm>
          <a:prstGeom prst="rect">
            <a:avLst/>
          </a:prstGeom>
        </p:spPr>
      </p:pic>
      <p:pic>
        <p:nvPicPr>
          <p:cNvPr id="3" name="Picture 2">
            <a:extLst>
              <a:ext uri="{FF2B5EF4-FFF2-40B4-BE49-F238E27FC236}">
                <a16:creationId xmlns:a16="http://schemas.microsoft.com/office/drawing/2014/main" id="{234CF654-44DC-47C8-A231-F5FC283284E3}"/>
              </a:ext>
            </a:extLst>
          </p:cNvPr>
          <p:cNvPicPr>
            <a:picLocks noChangeAspect="1"/>
          </p:cNvPicPr>
          <p:nvPr/>
        </p:nvPicPr>
        <p:blipFill rotWithShape="1">
          <a:blip r:embed="rId7"/>
          <a:srcRect l="2650" b="1098"/>
          <a:stretch/>
        </p:blipFill>
        <p:spPr>
          <a:xfrm>
            <a:off x="4788821" y="2915484"/>
            <a:ext cx="1613190" cy="2043016"/>
          </a:xfrm>
          <a:prstGeom prst="rect">
            <a:avLst/>
          </a:prstGeom>
        </p:spPr>
      </p:pic>
    </p:spTree>
    <p:extLst>
      <p:ext uri="{BB962C8B-B14F-4D97-AF65-F5344CB8AC3E}">
        <p14:creationId xmlns:p14="http://schemas.microsoft.com/office/powerpoint/2010/main" val="13189081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47650" y="914400"/>
            <a:ext cx="8802390" cy="829559"/>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There are numerous professional certifications in digital forensics including:</a:t>
            </a:r>
          </a:p>
        </p:txBody>
      </p:sp>
      <p:sp>
        <p:nvSpPr>
          <p:cNvPr id="252" name="CustomShape 2"/>
          <p:cNvSpPr/>
          <p:nvPr/>
        </p:nvSpPr>
        <p:spPr>
          <a:xfrm>
            <a:off x="1364929" y="159026"/>
            <a:ext cx="6414143" cy="51683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Professional Certifications</a:t>
            </a:r>
            <a:endParaRPr dirty="0">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0AA38C0B-BDB9-4985-AC2B-9C1D78A4B344}"/>
              </a:ext>
            </a:extLst>
          </p:cNvPr>
          <p:cNvPicPr>
            <a:picLocks noChangeAspect="1"/>
          </p:cNvPicPr>
          <p:nvPr/>
        </p:nvPicPr>
        <p:blipFill>
          <a:blip r:embed="rId2"/>
          <a:stretch>
            <a:fillRect/>
          </a:stretch>
        </p:blipFill>
        <p:spPr>
          <a:xfrm>
            <a:off x="159591" y="2623025"/>
            <a:ext cx="8824817" cy="1428123"/>
          </a:xfrm>
          <a:prstGeom prst="rect">
            <a:avLst/>
          </a:prstGeom>
          <a:ln>
            <a:solidFill>
              <a:schemeClr val="tx1"/>
            </a:solidFill>
          </a:ln>
        </p:spPr>
      </p:pic>
    </p:spTree>
    <p:extLst>
      <p:ext uri="{BB962C8B-B14F-4D97-AF65-F5344CB8AC3E}">
        <p14:creationId xmlns:p14="http://schemas.microsoft.com/office/powerpoint/2010/main" val="21080283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4828</TotalTime>
  <Words>2963</Words>
  <Application>Microsoft Office PowerPoint</Application>
  <PresentationFormat>On-screen Show (4:3)</PresentationFormat>
  <Paragraphs>595</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Courier New</vt:lpstr>
      <vt:lpstr>StarSymbol</vt:lpstr>
      <vt:lpstr>Times New Roman</vt:lpstr>
      <vt:lpstr>Wingdings</vt:lpstr>
      <vt:lpstr>Office Theme</vt:lpstr>
      <vt:lpstr>COMP 5350 / 6350 / 6356  Digital Forensics Spring 2019</vt:lpstr>
      <vt:lpstr>PowerPoint Presentation</vt:lpstr>
      <vt:lpstr>Instructor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Forensics Historical Timeline</vt:lpstr>
      <vt:lpstr>PowerPoint Presentation</vt:lpstr>
      <vt:lpstr>Digital Forensics Research Conference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Forensics Legal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Evidence Collection and Archiving</vt:lpstr>
      <vt:lpstr>PowerPoint Presentation</vt:lpstr>
      <vt:lpstr>PowerPoint Presentation</vt:lpstr>
      <vt:lpstr>PowerPoint Presentation</vt:lpstr>
      <vt:lpstr>PowerPoint Presentation</vt:lpstr>
      <vt:lpstr>PowerPoint Presentation</vt:lpstr>
      <vt:lpstr>PowerPoint Presentation</vt:lpstr>
      <vt:lpstr>Digital Forensics and Incident Response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Forensics Testing Environment Configuration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Boot Camp Introduction</dc:title>
  <dc:creator>sjmills1</dc:creator>
  <cp:lastModifiedBy>Jason Cuneo</cp:lastModifiedBy>
  <cp:revision>409</cp:revision>
  <dcterms:modified xsi:type="dcterms:W3CDTF">2019-01-10T21:58:22Z</dcterms:modified>
</cp:coreProperties>
</file>